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81" r:id="rId4"/>
    <p:sldMasterId id="2147483904" r:id="rId5"/>
    <p:sldMasterId id="2147483940" r:id="rId6"/>
    <p:sldMasterId id="2147484014" r:id="rId7"/>
  </p:sldMasterIdLst>
  <p:notesMasterIdLst>
    <p:notesMasterId r:id="rId61"/>
  </p:notesMasterIdLst>
  <p:handoutMasterIdLst>
    <p:handoutMasterId r:id="rId62"/>
  </p:handoutMasterIdLst>
  <p:sldIdLst>
    <p:sldId id="2147481642" r:id="rId8"/>
    <p:sldId id="2147482360" r:id="rId9"/>
    <p:sldId id="2147482362" r:id="rId10"/>
    <p:sldId id="289" r:id="rId11"/>
    <p:sldId id="2147482374" r:id="rId12"/>
    <p:sldId id="2147482520" r:id="rId13"/>
    <p:sldId id="268" r:id="rId14"/>
    <p:sldId id="275" r:id="rId15"/>
    <p:sldId id="279" r:id="rId16"/>
    <p:sldId id="2147482527" r:id="rId17"/>
    <p:sldId id="2147483630" r:id="rId18"/>
    <p:sldId id="2147483627" r:id="rId19"/>
    <p:sldId id="2147481842" r:id="rId20"/>
    <p:sldId id="2147483642" r:id="rId21"/>
    <p:sldId id="2147482365" r:id="rId22"/>
    <p:sldId id="265" r:id="rId23"/>
    <p:sldId id="2147482369" r:id="rId24"/>
    <p:sldId id="264" r:id="rId25"/>
    <p:sldId id="260" r:id="rId26"/>
    <p:sldId id="285" r:id="rId27"/>
    <p:sldId id="2147483644" r:id="rId28"/>
    <p:sldId id="2147483646" r:id="rId29"/>
    <p:sldId id="266" r:id="rId30"/>
    <p:sldId id="286" r:id="rId31"/>
    <p:sldId id="2147482370" r:id="rId32"/>
    <p:sldId id="263" r:id="rId33"/>
    <p:sldId id="284" r:id="rId34"/>
    <p:sldId id="261" r:id="rId35"/>
    <p:sldId id="258" r:id="rId36"/>
    <p:sldId id="267" r:id="rId37"/>
    <p:sldId id="276" r:id="rId38"/>
    <p:sldId id="262" r:id="rId39"/>
    <p:sldId id="256" r:id="rId40"/>
    <p:sldId id="2147483647" r:id="rId41"/>
    <p:sldId id="274" r:id="rId42"/>
    <p:sldId id="2147483645" r:id="rId43"/>
    <p:sldId id="273" r:id="rId44"/>
    <p:sldId id="277" r:id="rId45"/>
    <p:sldId id="2147482516" r:id="rId46"/>
    <p:sldId id="2147482372" r:id="rId47"/>
    <p:sldId id="259" r:id="rId48"/>
    <p:sldId id="269" r:id="rId49"/>
    <p:sldId id="270" r:id="rId50"/>
    <p:sldId id="272" r:id="rId51"/>
    <p:sldId id="287" r:id="rId52"/>
    <p:sldId id="288" r:id="rId53"/>
    <p:sldId id="2147482373" r:id="rId54"/>
    <p:sldId id="278" r:id="rId55"/>
    <p:sldId id="257" r:id="rId56"/>
    <p:sldId id="283" r:id="rId57"/>
    <p:sldId id="2147481644" r:id="rId58"/>
    <p:sldId id="2147481643" r:id="rId59"/>
    <p:sldId id="214748235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D9221F-7E7B-BF8C-3C8C-56A7E6CA0E22}" name="Sandeep Nair" initials="" userId="S::sandnair@microsoft.com::696b1cd6-e518-4d79-b445-2c9186d3f0ab" providerId="AD"/>
  <p188:author id="{FF9F3622-53A9-156F-18BA-C38128A90E85}" name="Aayush Kataria" initials="" userId="S::akataria@microsoft.com::57b34b44-de4a-4398-9328-57914553dafd" providerId="AD"/>
  <p188:author id="{95400336-A448-54DF-3D92-7DD12CA41841}" name="James Codella" initials="JC" userId="S::jacodel@microsoft.com::c2ba3db3-0ec4-4311-b9fc-f3fbc79c844f" providerId="AD"/>
  <p188:author id="{C8C08B3E-6550-DF6B-5591-0B20AAAF0836}" name="Mekenna Eisert" initials="ME" userId="S::mekenna.eisert@concentrix.com::5939169d-24b9-4c7f-83e9-5a2d71981158" providerId="AD"/>
  <p188:author id="{3516AC49-A237-04B1-3049-AEAFA305FCF6}" name="Demmy Yang" initials="DY" userId="S::demmy.yangbomberg@concentrix.com::861be024-c42a-4e29-8546-13ef08a979a8" providerId="AD"/>
  <p188:author id="{7A6080A2-1382-B2F3-6F26-61C055460B22}" name="Cillian Mitchell" initials="CM" userId="S::cimitchell@microsoft.com::52ba4ba3-eafd-460a-98fa-bbd73a3d9c6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000000"/>
    <a:srgbClr val="49C5B1"/>
    <a:srgbClr val="BA3FC4"/>
    <a:srgbClr val="FFFFFF"/>
    <a:srgbClr val="FBF4EA"/>
    <a:srgbClr val="F9EEDF"/>
    <a:srgbClr val="286BD1"/>
    <a:srgbClr val="8DC8E8"/>
    <a:srgbClr val="FFF7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EA260C-767F-EA2E-F418-6C87229C1894}" v="53" dt="2025-04-02T21:37:30.946"/>
    <p1510:client id="{0BAE9760-3C01-40E2-9DBF-5AA2891D88D2}" v="2169" dt="2025-04-03T13:31:50.234"/>
    <p1510:client id="{65197EB0-4DD5-906F-9E9B-9B7EBB243FB0}" v="7" dt="2025-04-02T21:15:23.587"/>
    <p1510:client id="{6D39696A-E21B-B701-3BCB-FA1056773D53}" v="156" dt="2025-04-02T21:44:14.194"/>
    <p1510:client id="{7E7BD330-ABF0-262A-07C3-283367A691B7}" v="10" dt="2025-04-02T21:21:52.800"/>
    <p1510:client id="{AD18448E-87D0-42F8-AFBD-F778D9BBE5DE}" v="188" dt="2025-04-02T23:44:37.089"/>
    <p1510:client id="{B7BA90F8-B439-07A2-EDBD-0A02D2DCBF0B}" v="27" dt="2025-04-02T21:45:55.971"/>
    <p1510:client id="{BAFCB009-5D46-37E0-3A45-5C72B79CEDA3}" v="94" dt="2025-04-02T21:54:58.629"/>
    <p1510:client id="{EE52A840-7A4F-B30B-CF15-53DD760762A0}" v="75" dt="2025-04-02T21:37:50.7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1" d="100"/>
          <a:sy n="81" d="100"/>
        </p:scale>
        <p:origin x="48" y="5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presProps" Target="presProps.xml"/><Relationship Id="rId68"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4/3/2025</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4/3/2025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1</a:t>
            </a:fld>
            <a:endParaRPr lang="en-US"/>
          </a:p>
        </p:txBody>
      </p:sp>
    </p:spTree>
    <p:extLst>
      <p:ext uri="{BB962C8B-B14F-4D97-AF65-F5344CB8AC3E}">
        <p14:creationId xmlns:p14="http://schemas.microsoft.com/office/powerpoint/2010/main" val="105600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6FA4C-1F33-D718-0DE0-40414856F3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C2B009-EAB1-D53A-E6A2-F241347E80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E3B207-1970-DF5C-CF22-CEA0CFE03B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lang="en-US" b="1"/>
              <a:t>OWNER: KIRILL</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Contrast with Mongo, AWS, GCP (</a:t>
            </a:r>
            <a:r>
              <a:rPr kumimoji="0" lang="en-US" sz="12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Scann</a:t>
            </a: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t>
            </a:r>
            <a:b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b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Talking points: </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Powers Bing and M365 copilots</a:t>
            </a:r>
            <a:endParaRPr kumimoji="0" lang="en-US" sz="1200" b="0" i="0" u="none" strike="noStrike" kern="0" cap="none" spc="0" normalizeH="0" baseline="0" noProof="0">
              <a:ln>
                <a:noFill/>
              </a:ln>
              <a:solidFill>
                <a:srgbClr val="8DC8E8"/>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C5B4E3"/>
                </a:solidFill>
                <a:effectLst/>
                <a:uLnTx/>
                <a:uFillTx/>
                <a:latin typeface="Segoe UI" panose="020B0502040204020203" pitchFamily="34" charset="0"/>
                <a:ea typeface="+mn-ea"/>
                <a:cs typeface="Segoe UI" panose="020B0502040204020203" pitchFamily="34" charset="0"/>
              </a:rPr>
              <a:t>Unlimited scale:</a:t>
            </a: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indexes with up to 400B vectors, trillions data points</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C5B4E3"/>
                </a:solidFill>
                <a:effectLst/>
                <a:uLnTx/>
                <a:uFillTx/>
                <a:latin typeface="Segoe UI" panose="020B0502040204020203" pitchFamily="34" charset="0"/>
                <a:ea typeface="+mn-ea"/>
                <a:cs typeface="Segoe UI" panose="020B0502040204020203" pitchFamily="34" charset="0"/>
              </a:rPr>
              <a:t>Low latency</a:t>
            </a: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single-digit </a:t>
            </a:r>
            <a:r>
              <a:rPr kumimoji="0" lang="en-US" sz="12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ms</a:t>
            </a:r>
            <a:endPar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C5B4E3"/>
                </a:solidFill>
                <a:effectLst/>
                <a:uLnTx/>
                <a:uFillTx/>
                <a:latin typeface="Segoe UI" panose="020B0502040204020203" pitchFamily="34" charset="0"/>
                <a:ea typeface="+mn-ea"/>
                <a:cs typeface="Segoe UI" panose="020B0502040204020203" pitchFamily="34" charset="0"/>
              </a:rPr>
              <a:t>Robust to data changes</a:t>
            </a: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highest recall per TPS, e.g. &gt;90% recall at million TPS</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C5B4E3"/>
                </a:solidFill>
                <a:effectLst/>
                <a:uLnTx/>
                <a:uFillTx/>
                <a:latin typeface="Segoe UI" panose="020B0502040204020203" pitchFamily="34" charset="0"/>
                <a:ea typeface="+mn-ea"/>
                <a:cs typeface="Segoe UI" panose="020B0502040204020203" pitchFamily="34" charset="0"/>
              </a:rPr>
              <a:t>Serverless</a:t>
            </a: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0" cap="none" spc="0" normalizeH="0" baseline="0" noProof="0">
                <a:ln>
                  <a:noFill/>
                </a:ln>
                <a:solidFill>
                  <a:srgbClr val="C5B4E3"/>
                </a:solidFill>
                <a:effectLst/>
                <a:uLnTx/>
                <a:uFillTx/>
                <a:latin typeface="Segoe UI" panose="020B0502040204020203" pitchFamily="34" charset="0"/>
                <a:ea typeface="+mn-ea"/>
                <a:cs typeface="Segoe UI" panose="020B0502040204020203" pitchFamily="34" charset="0"/>
              </a:rPr>
              <a:t>and multi-tenant </a:t>
            </a: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friendly, demands &gt;60x less memory than HNSW</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Vector and Hybrid search (w/Full Text search and re-ranking) on operational data on top of same inverted index</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LangChain</a:t>
            </a: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and Ecosystem Integration</a:t>
            </a:r>
            <a:endParaRPr kumimoji="0" lang="en-US" sz="1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endParaRPr lang="en-US"/>
          </a:p>
        </p:txBody>
      </p:sp>
      <p:sp>
        <p:nvSpPr>
          <p:cNvPr id="4" name="Slide Number Placeholder 3">
            <a:extLst>
              <a:ext uri="{FF2B5EF4-FFF2-40B4-BE49-F238E27FC236}">
                <a16:creationId xmlns:a16="http://schemas.microsoft.com/office/drawing/2014/main" id="{4C838246-9B86-DFE7-5894-10D23BED2C2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8ADA9-AFDC-4001-B7F1-A1933665B83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203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7FF50-CBDA-EA86-8A67-CF9408AFA0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2ABBF6-C5D3-4B3C-42BF-254F8A5A65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B9087E-AA8D-21A8-F33A-61379C124A48}"/>
              </a:ext>
            </a:extLst>
          </p:cNvPr>
          <p:cNvSpPr>
            <a:spLocks noGrp="1"/>
          </p:cNvSpPr>
          <p:nvPr>
            <p:ph type="body" idx="1"/>
          </p:nvPr>
        </p:nvSpPr>
        <p:spPr/>
        <p:txBody>
          <a:bodyPr/>
          <a:lstStyle/>
          <a:p>
            <a:r>
              <a:rPr lang="en-US"/>
              <a:t>Store data and vectors together</a:t>
            </a:r>
          </a:p>
          <a:p>
            <a:pPr marL="285750" indent="-285750" algn="l">
              <a:buFont typeface="Arial" panose="020B0604020202020204" pitchFamily="34" charset="0"/>
              <a:buChar char="•"/>
            </a:pPr>
            <a:r>
              <a:rPr lang="en-US" sz="1200">
                <a:latin typeface="+mn-lt"/>
              </a:rPr>
              <a:t>Keep your data and vectors consistent and in-sync</a:t>
            </a:r>
          </a:p>
          <a:p>
            <a:pPr marL="285750" indent="-285750" algn="l">
              <a:buFont typeface="Arial" panose="020B0604020202020204" pitchFamily="34" charset="0"/>
              <a:buChar char="•"/>
            </a:pPr>
            <a:endParaRPr lang="en-US" sz="1200">
              <a:latin typeface="+mn-lt"/>
            </a:endParaRPr>
          </a:p>
          <a:p>
            <a:pPr marL="285750" indent="-285750" algn="l">
              <a:buFont typeface="Arial" panose="020B0604020202020204" pitchFamily="34" charset="0"/>
              <a:buChar char="•"/>
            </a:pPr>
            <a:r>
              <a:rPr lang="en-US" sz="1200">
                <a:latin typeface="+mn-lt"/>
              </a:rPr>
              <a:t>Simplified architecture using a unified database for both vectors and data.</a:t>
            </a:r>
          </a:p>
          <a:p>
            <a:endParaRPr lang="en-US"/>
          </a:p>
          <a:p>
            <a:endParaRPr lang="en-US"/>
          </a:p>
          <a:p>
            <a:r>
              <a:rPr lang="en-US"/>
              <a:t>Vector Search + Query Filters</a:t>
            </a:r>
          </a:p>
          <a:p>
            <a:pPr marL="285750" indent="-285750" algn="l">
              <a:buFont typeface="Arial" panose="020B0604020202020204" pitchFamily="34" charset="0"/>
              <a:buChar char="•"/>
            </a:pPr>
            <a:r>
              <a:rPr lang="en-US" sz="1200">
                <a:latin typeface="+mn-lt"/>
              </a:rPr>
              <a:t>Find the most relevant documents </a:t>
            </a:r>
          </a:p>
          <a:p>
            <a:pPr marL="285750" indent="-285750" algn="l">
              <a:buFont typeface="Arial" panose="020B0604020202020204" pitchFamily="34" charset="0"/>
              <a:buChar char="•"/>
            </a:pPr>
            <a:endParaRPr lang="en-US" sz="1200">
              <a:latin typeface="+mn-lt"/>
            </a:endParaRPr>
          </a:p>
          <a:p>
            <a:pPr marL="285750" indent="-285750" algn="l">
              <a:buFont typeface="Arial" panose="020B0604020202020204" pitchFamily="34" charset="0"/>
              <a:buChar char="•"/>
            </a:pPr>
            <a:r>
              <a:rPr lang="en-US" sz="1200">
                <a:latin typeface="+mn-lt"/>
              </a:rPr>
              <a:t>Leverage rich NoSQL query syntax</a:t>
            </a:r>
          </a:p>
          <a:p>
            <a:endParaRPr lang="en-US"/>
          </a:p>
          <a:p>
            <a:endParaRPr lang="en-US"/>
          </a:p>
          <a:p>
            <a:r>
              <a:rPr lang="en-US"/>
              <a:t>Flat index</a:t>
            </a:r>
          </a:p>
          <a:p>
            <a:pPr marL="285750" indent="-285750" algn="l">
              <a:buFont typeface="Arial" panose="020B0604020202020204" pitchFamily="34" charset="0"/>
              <a:buChar char="•"/>
            </a:pPr>
            <a:r>
              <a:rPr lang="en-US" sz="1200">
                <a:latin typeface="+mn-lt"/>
              </a:rPr>
              <a:t>100% accuracy</a:t>
            </a:r>
          </a:p>
          <a:p>
            <a:pPr marL="285750" indent="-285750" algn="l">
              <a:buFont typeface="Arial" panose="020B0604020202020204" pitchFamily="34" charset="0"/>
              <a:buChar char="•"/>
            </a:pPr>
            <a:endParaRPr lang="en-US" sz="1200">
              <a:latin typeface="+mn-lt"/>
            </a:endParaRPr>
          </a:p>
          <a:p>
            <a:pPr marL="285750" indent="-285750" algn="l">
              <a:buFont typeface="Arial" panose="020B0604020202020204" pitchFamily="34" charset="0"/>
              <a:buChar char="•"/>
            </a:pPr>
            <a:r>
              <a:rPr lang="en-US" sz="1200">
                <a:latin typeface="+mn-lt"/>
              </a:rPr>
              <a:t>Ideal for multi-tenant scenarios</a:t>
            </a:r>
          </a:p>
          <a:p>
            <a:pPr marL="285750" indent="-285750" algn="l">
              <a:buFont typeface="Arial" panose="020B0604020202020204" pitchFamily="34" charset="0"/>
              <a:buChar char="•"/>
            </a:pPr>
            <a:endParaRPr lang="en-US" sz="1200">
              <a:latin typeface="+mn-lt"/>
            </a:endParaRPr>
          </a:p>
          <a:p>
            <a:pPr marL="285750" indent="-285750" algn="l">
              <a:buFont typeface="Arial" panose="020B0604020202020204" pitchFamily="34" charset="0"/>
              <a:buChar char="•"/>
            </a:pPr>
            <a:r>
              <a:rPr lang="en-US" sz="1200">
                <a:latin typeface="+mn-lt"/>
              </a:rPr>
              <a:t>Quantize vectors for improved performance</a:t>
            </a:r>
          </a:p>
          <a:p>
            <a:pPr algn="l"/>
            <a:endParaRPr lang="en-US" sz="1200">
              <a:latin typeface="+mn-lt"/>
            </a:endParaRPr>
          </a:p>
          <a:p>
            <a:pPr algn="l"/>
            <a:endParaRPr lang="en-US" sz="1200">
              <a:latin typeface="+mn-lt"/>
            </a:endParaRPr>
          </a:p>
          <a:p>
            <a:pPr algn="l"/>
            <a:endParaRPr lang="en-US" sz="1200">
              <a:latin typeface="+mn-lt"/>
            </a:endParaRPr>
          </a:p>
          <a:p>
            <a:pPr algn="l"/>
            <a:endParaRPr lang="en-US" sz="1200">
              <a:latin typeface="+mn-lt"/>
            </a:endParaRPr>
          </a:p>
          <a:p>
            <a:pPr algn="l"/>
            <a:endParaRPr lang="en-US" sz="1200">
              <a:latin typeface="+mn-lt"/>
            </a:endParaRPr>
          </a:p>
          <a:p>
            <a:endParaRPr lang="en-US"/>
          </a:p>
        </p:txBody>
      </p:sp>
      <p:sp>
        <p:nvSpPr>
          <p:cNvPr id="4" name="Slide Number Placeholder 3">
            <a:extLst>
              <a:ext uri="{FF2B5EF4-FFF2-40B4-BE49-F238E27FC236}">
                <a16:creationId xmlns:a16="http://schemas.microsoft.com/office/drawing/2014/main" id="{765B2103-547E-5C47-32A0-7EDDD65D7A1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DF7685-F632-408C-8C96-1F369BCA7E5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780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BB9FFF9-FD0D-4CD4-9A91-EE970FC450AA}" type="slidenum">
              <a:rPr lang="en-US" smtClean="0"/>
              <a:t>8</a:t>
            </a:fld>
            <a:endParaRPr lang="en-US"/>
          </a:p>
        </p:txBody>
      </p:sp>
    </p:spTree>
    <p:extLst>
      <p:ext uri="{BB962C8B-B14F-4D97-AF65-F5344CB8AC3E}">
        <p14:creationId xmlns:p14="http://schemas.microsoft.com/office/powerpoint/2010/main" val="3892522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BB9FFF9-FD0D-4CD4-9A91-EE970FC450AA}" type="slidenum">
              <a:rPr lang="en-US" smtClean="0"/>
              <a:t>10</a:t>
            </a:fld>
            <a:endParaRPr lang="en-US"/>
          </a:p>
        </p:txBody>
      </p:sp>
    </p:spTree>
    <p:extLst>
      <p:ext uri="{BB962C8B-B14F-4D97-AF65-F5344CB8AC3E}">
        <p14:creationId xmlns:p14="http://schemas.microsoft.com/office/powerpoint/2010/main" val="4151118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F2BAD-9D22-A975-09FC-06D4F0D185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CE3ED-F4FF-19CF-72EA-8BCF0817B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CF3892-4C49-868A-210B-F4C2ACA59A6C}"/>
              </a:ext>
            </a:extLst>
          </p:cNvPr>
          <p:cNvSpPr>
            <a:spLocks noGrp="1"/>
          </p:cNvSpPr>
          <p:nvPr>
            <p:ph type="body" idx="1"/>
          </p:nvPr>
        </p:nvSpPr>
        <p:spPr/>
        <p:txBody>
          <a:bodyPr/>
          <a:lstStyle/>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Azure Cosmos DB is Microsoft’s fastest growing database for AI apps.</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70% of AI Design Wins include Azure Cosmos DB, and 77% of Cosmos DB’s pipe is build/modernize AI.</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Customers use Cosmos DB to combine the operational and vector database – reducing the complexity required to maintain consistency across separate operational and vector databases.</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They implement RAG pattern to personalize their LLM responses – and not just chatting with generic documents – but including operational context such as advice based on the customer’s purchase history.</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The easiest and most common use-case to sell is chat history – which enables chat experiences to maintain conversational context and to power LLM Ops to know whether prompt engineering improved the quality of GenAI responses.</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Conversational history can be extended to power semantic caching to further reduce costs and improve performance of the LLM.</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And of course, the most recent trend is AI Agents – where customers use Cosmos DB to power </a:t>
            </a:r>
            <a:r>
              <a:rPr lang="en-US" sz="1800" kern="100" err="1">
                <a:effectLst/>
                <a:latin typeface="Aptos" panose="020B0004020202020204" pitchFamily="34" charset="0"/>
                <a:ea typeface="Aptos" panose="020B0004020202020204" pitchFamily="34" charset="0"/>
                <a:cs typeface="Times New Roman" panose="02020603050405020304" pitchFamily="18" charset="0"/>
              </a:rPr>
              <a:t>statefulness</a:t>
            </a:r>
            <a:r>
              <a:rPr lang="en-US" sz="1800" kern="100">
                <a:effectLst/>
                <a:latin typeface="Aptos" panose="020B0004020202020204" pitchFamily="34" charset="0"/>
                <a:ea typeface="Aptos" panose="020B0004020202020204" pitchFamily="34" charset="0"/>
                <a:cs typeface="Times New Roman" panose="02020603050405020304" pitchFamily="18" charset="0"/>
              </a:rPr>
              <a:t> for agent-to-agent transactions and logging their interactions for LLM Ops.</a:t>
            </a:r>
          </a:p>
          <a:p>
            <a:pPr marL="171450" indent="-171450" algn="l">
              <a:buFont typeface="Arial" panose="020B0604020202020204" pitchFamily="34" charset="0"/>
              <a:buChar char="•"/>
            </a:pPr>
            <a:endParaRPr lang="en-US"/>
          </a:p>
        </p:txBody>
      </p:sp>
      <p:sp>
        <p:nvSpPr>
          <p:cNvPr id="4" name="Header Placeholder 3">
            <a:extLst>
              <a:ext uri="{FF2B5EF4-FFF2-40B4-BE49-F238E27FC236}">
                <a16:creationId xmlns:a16="http://schemas.microsoft.com/office/drawing/2014/main" id="{16654909-9E6E-77D2-7682-64C60014D3E5}"/>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8C7C187-105C-36A9-4335-1B509E13F549}"/>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BE5C725-0BCB-15AC-04B7-68BB44141D7B}"/>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4/3/2025 6:35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EC74F88-AF5E-D20E-6829-448591A85E5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0720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8ADA9-AFDC-4001-B7F1-A1933665B83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77230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7F95C-A23D-3D61-43B5-3660C0099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F071F3-E845-1B1D-FD4E-1DE5628E86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747529-E0FA-133D-5EC4-F4924FF15993}"/>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for MongoDB users, it’s </a:t>
            </a:r>
            <a:r>
              <a:rPr lang="en-US" err="1"/>
              <a:t>vcore</a:t>
            </a:r>
            <a:r>
              <a:rPr lang="en-US"/>
              <a:t> based, and it makes it possible to </a:t>
            </a:r>
            <a:r>
              <a:rPr lang="en-US" sz="1800">
                <a:effectLst/>
                <a:latin typeface="Calibri" panose="020F0502020204030204" pitchFamily="34" charset="0"/>
              </a:rPr>
              <a:t>seamlessly</a:t>
            </a:r>
            <a:r>
              <a:rPr lang="en-US"/>
              <a:t> migrate to Azure </a:t>
            </a:r>
            <a:r>
              <a:rPr lang="en-US" err="1"/>
              <a:t>CosmosDB</a:t>
            </a:r>
            <a:r>
              <a:rPr lang="en-US"/>
              <a:t> from existing </a:t>
            </a:r>
            <a:r>
              <a:rPr lang="en-US" err="1"/>
              <a:t>mongoDB</a:t>
            </a:r>
            <a:r>
              <a:rPr lang="en-US"/>
              <a:t> stack without any change of their data schema or query.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rPr>
              <a:t>This service allows you to provision specific compute </a:t>
            </a:r>
            <a:r>
              <a:rPr lang="en-US" sz="1800" err="1">
                <a:effectLst/>
                <a:latin typeface="Calibri" panose="020F0502020204030204" pitchFamily="34" charset="0"/>
              </a:rPr>
              <a:t>sku</a:t>
            </a:r>
            <a:r>
              <a:rPr lang="en-US" sz="1800">
                <a:effectLst/>
                <a:latin typeface="Calibri" panose="020F0502020204030204" pitchFamily="34" charset="0"/>
              </a:rPr>
              <a:t> and storage, and it also supports separate scale up or scale out of your compute resource and storage, which provides better control over resource allocation based on your workload needs.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rPr>
              <a:t>Additionally, it supports storing both data and vectors together, ensuring data consistency and </a:t>
            </a:r>
            <a:r>
              <a:rPr lang="en-US" sz="1800"/>
              <a:t>real-time vector processing combined with ground-truth data, </a:t>
            </a:r>
            <a:r>
              <a:rPr lang="en-US" sz="1800">
                <a:effectLst/>
                <a:latin typeface="Calibri" panose="020F0502020204030204" pitchFamily="34" charset="0"/>
              </a:rPr>
              <a:t>which is essential for </a:t>
            </a:r>
            <a:r>
              <a:rPr lang="en-US" sz="1800" err="1">
                <a:effectLst/>
                <a:latin typeface="Calibri" panose="020F0502020204030204" pitchFamily="34" charset="0"/>
              </a:rPr>
              <a:t>GenAI</a:t>
            </a:r>
            <a:r>
              <a:rPr lang="en-US" sz="1800">
                <a:effectLst/>
                <a:latin typeface="Calibri" panose="020F0502020204030204" pitchFamily="34" charset="0"/>
              </a:rPr>
              <a:t> applications that rely on vector search and hybrid search.</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Lastly, by using Azure </a:t>
            </a:r>
            <a:r>
              <a:rPr lang="en-US" err="1"/>
              <a:t>CosmosDB</a:t>
            </a:r>
            <a:r>
              <a:rPr lang="en-US"/>
              <a:t> for MongoDB,  it naturally brings lots of enterprise features and eco system features provided in Azure,  such as HA, geo replica and high reliability, and using </a:t>
            </a:r>
            <a:r>
              <a:rPr lang="en-US" err="1"/>
              <a:t>Auzre</a:t>
            </a:r>
            <a:r>
              <a:rPr lang="en-US"/>
              <a:t> OpenAI to generate Ada embedding in database backend, etc.</a:t>
            </a:r>
          </a:p>
          <a:p>
            <a:endParaRPr lang="en-US"/>
          </a:p>
        </p:txBody>
      </p:sp>
      <p:sp>
        <p:nvSpPr>
          <p:cNvPr id="4" name="Slide Number Placeholder 3">
            <a:extLst>
              <a:ext uri="{FF2B5EF4-FFF2-40B4-BE49-F238E27FC236}">
                <a16:creationId xmlns:a16="http://schemas.microsoft.com/office/drawing/2014/main" id="{931F6310-8966-CC88-6C9D-EF9B33FC4EAA}"/>
              </a:ext>
            </a:extLst>
          </p:cNvPr>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8730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Public Sans"/>
              </a:rPr>
              <a:t>N</a:t>
            </a:r>
            <a:r>
              <a:rPr lang="en-US" b="0">
                <a:effectLst/>
                <a:latin typeface="Public Sans"/>
              </a:rPr>
              <a:t>odes do the work. edges tell what to do next</a:t>
            </a:r>
            <a:endParaRPr lang="en-US"/>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19</a:t>
            </a:fld>
            <a:endParaRPr lang="en-US"/>
          </a:p>
        </p:txBody>
      </p:sp>
    </p:spTree>
    <p:extLst>
      <p:ext uri="{BB962C8B-B14F-4D97-AF65-F5344CB8AC3E}">
        <p14:creationId xmlns:p14="http://schemas.microsoft.com/office/powerpoint/2010/main" val="213452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B6AF4-37CE-84F1-23D9-1C1F868071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981619-E783-C8B2-3ED0-5C6A7A6A7E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39CBAD-C396-8DEE-3D69-51497FD39A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Public Sans"/>
              </a:rPr>
              <a:t>N</a:t>
            </a:r>
            <a:r>
              <a:rPr lang="en-US" b="0">
                <a:effectLst/>
                <a:latin typeface="Public Sans"/>
              </a:rPr>
              <a:t>odes do the work. edges tell what to do next</a:t>
            </a:r>
            <a:endParaRPr lang="en-US"/>
          </a:p>
          <a:p>
            <a:endParaRPr lang="en-US"/>
          </a:p>
        </p:txBody>
      </p:sp>
      <p:sp>
        <p:nvSpPr>
          <p:cNvPr id="4" name="Slide Number Placeholder 3">
            <a:extLst>
              <a:ext uri="{FF2B5EF4-FFF2-40B4-BE49-F238E27FC236}">
                <a16:creationId xmlns:a16="http://schemas.microsoft.com/office/drawing/2014/main" id="{388CA0C2-E98F-E428-11DE-50BE2B2912EF}"/>
              </a:ext>
            </a:extLst>
          </p:cNvPr>
          <p:cNvSpPr>
            <a:spLocks noGrp="1"/>
          </p:cNvSpPr>
          <p:nvPr>
            <p:ph type="sldNum" sz="quarter" idx="5"/>
          </p:nvPr>
        </p:nvSpPr>
        <p:spPr/>
        <p:txBody>
          <a:bodyPr/>
          <a:lstStyle/>
          <a:p>
            <a:fld id="{054A4EC1-C524-ED45-A185-10510AA0C8D1}" type="slidenum">
              <a:rPr lang="en-US" smtClean="0"/>
              <a:t>20</a:t>
            </a:fld>
            <a:endParaRPr lang="en-US"/>
          </a:p>
        </p:txBody>
      </p:sp>
    </p:spTree>
    <p:extLst>
      <p:ext uri="{BB962C8B-B14F-4D97-AF65-F5344CB8AC3E}">
        <p14:creationId xmlns:p14="http://schemas.microsoft.com/office/powerpoint/2010/main" val="2173648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multiple agents?</a:t>
            </a:r>
          </a:p>
          <a:p>
            <a:endParaRPr lang="en-US"/>
          </a:p>
          <a:p>
            <a:r>
              <a:rPr lang="en-US" b="0" i="0">
                <a:effectLst/>
                <a:latin typeface="Public Sans"/>
              </a:rPr>
              <a:t>As you develop these systems, they might grow more complex over time, making them harder to manage and scale. For example, you might run into the following problems:</a:t>
            </a:r>
          </a:p>
          <a:p>
            <a:endParaRPr lang="en-US" b="0" i="0">
              <a:effectLst/>
              <a:latin typeface="Public Sans"/>
            </a:endParaRPr>
          </a:p>
          <a:p>
            <a:pPr marL="171450" indent="-171450">
              <a:buFont typeface="Arial" panose="020B0604020202020204" pitchFamily="34" charset="0"/>
              <a:buChar char="•"/>
            </a:pPr>
            <a:r>
              <a:rPr lang="en-US" b="1"/>
              <a:t>Over-Tooling Confusion</a:t>
            </a:r>
            <a:endParaRPr lang="en-US"/>
          </a:p>
          <a:p>
            <a:pPr marL="742950" lvl="1" indent="-285750">
              <a:buFont typeface="+mj-lt"/>
              <a:buAutoNum type="arabicPeriod"/>
            </a:pPr>
            <a:r>
              <a:rPr lang="en-US"/>
              <a:t>When an agent has too many tools, it can make inefficient decisions about which tool to call next.</a:t>
            </a:r>
          </a:p>
          <a:p>
            <a:pPr marL="742950" lvl="1" indent="-285750">
              <a:buFont typeface="+mj-lt"/>
              <a:buAutoNum type="arabicPeriod"/>
            </a:pPr>
            <a:r>
              <a:rPr lang="en-US"/>
              <a:t>This creates confusion and can lead to suboptimal or redundant steps in the workflow.</a:t>
            </a:r>
          </a:p>
          <a:p>
            <a:pPr marL="171450" indent="-171450">
              <a:buFont typeface="Arial" panose="020B0604020202020204" pitchFamily="34" charset="0"/>
              <a:buChar char="•"/>
            </a:pPr>
            <a:r>
              <a:rPr lang="en-US" b="1"/>
              <a:t>Context Overload</a:t>
            </a:r>
            <a:endParaRPr lang="en-US"/>
          </a:p>
          <a:p>
            <a:pPr marL="742950" lvl="1" indent="-285750">
              <a:buFont typeface="+mj-lt"/>
              <a:buAutoNum type="arabicPeriod"/>
            </a:pPr>
            <a:r>
              <a:rPr lang="en-US"/>
              <a:t>As the conversation or task grows more complex, a single agent may struggle to keep track of all relevant details.</a:t>
            </a:r>
          </a:p>
          <a:p>
            <a:pPr marL="742950" lvl="1" indent="-285750">
              <a:buFont typeface="+mj-lt"/>
              <a:buAutoNum type="arabicPeriod"/>
            </a:pPr>
            <a:r>
              <a:rPr lang="en-US"/>
              <a:t>Important information can fall through the cracks, negatively affecting performance and outcomes.</a:t>
            </a:r>
          </a:p>
          <a:p>
            <a:pPr marL="171450" indent="-171450">
              <a:buFont typeface="Arial" panose="020B0604020202020204" pitchFamily="34" charset="0"/>
              <a:buChar char="•"/>
            </a:pPr>
            <a:r>
              <a:rPr lang="en-US" b="1"/>
              <a:t>Need for Specialized Expertise</a:t>
            </a:r>
            <a:endParaRPr lang="en-US"/>
          </a:p>
          <a:p>
            <a:pPr marL="742950" lvl="1" indent="-285750">
              <a:buFont typeface="+mj-lt"/>
              <a:buAutoNum type="arabicPeriod"/>
            </a:pPr>
            <a:r>
              <a:rPr lang="en-US"/>
              <a:t>Tasks like planning, researching, math calculations, and more each require different skill sets.</a:t>
            </a:r>
          </a:p>
          <a:p>
            <a:pPr marL="742950" lvl="1" indent="-285750">
              <a:buFont typeface="+mj-lt"/>
              <a:buAutoNum type="arabicPeriod"/>
            </a:pPr>
            <a:r>
              <a:rPr lang="en-US"/>
              <a:t>A single agent might lack the depth of expertise needed to handle all specialized areas effectively.</a:t>
            </a:r>
          </a:p>
          <a:p>
            <a:pPr marL="742950" lvl="1" indent="-285750">
              <a:buFont typeface="+mj-lt"/>
              <a:buAutoNum type="arabicPeriod"/>
            </a:pPr>
            <a:endParaRPr lang="en-US"/>
          </a:p>
          <a:p>
            <a:pPr marL="742950" lvl="1" indent="-285750">
              <a:buFont typeface="+mj-lt"/>
              <a:buAutoNum type="arabicPeriod"/>
            </a:pPr>
            <a:endParaRPr lang="en-US"/>
          </a:p>
          <a:p>
            <a:r>
              <a:rPr lang="en-US" b="1"/>
              <a:t>Break It Down into Multiple Agents</a:t>
            </a:r>
            <a:endParaRPr lang="en-US"/>
          </a:p>
          <a:p>
            <a:pPr marL="171450" indent="-171450">
              <a:buFont typeface="Arial" panose="020B0604020202020204" pitchFamily="34" charset="0"/>
              <a:buChar char="•"/>
            </a:pPr>
            <a:r>
              <a:rPr lang="en-US"/>
              <a:t>Consider creating several smaller, independent agents, each responsible for a specific domain or function.</a:t>
            </a:r>
          </a:p>
          <a:p>
            <a:pPr marL="171450" indent="-171450">
              <a:buFont typeface="Arial" panose="020B0604020202020204" pitchFamily="34" charset="0"/>
              <a:buChar char="•"/>
            </a:pPr>
            <a:r>
              <a:rPr lang="en-US"/>
              <a:t>These agents can be as simple as a straightforward prompt and a single LLM call, or as sophisticated as a full-fledged </a:t>
            </a:r>
            <a:r>
              <a:rPr lang="en-US" err="1"/>
              <a:t>ReAct</a:t>
            </a:r>
            <a:r>
              <a:rPr lang="en-US"/>
              <a:t> agent.</a:t>
            </a:r>
          </a:p>
          <a:p>
            <a:pPr marL="171450" indent="-171450">
              <a:buFont typeface="Arial" panose="020B0604020202020204" pitchFamily="34" charset="0"/>
              <a:buChar char="•"/>
            </a:pPr>
            <a:r>
              <a:rPr lang="en-US"/>
              <a:t>By composing these specialized agents into a multi-agent system, you can improve decision-making, maintain clarity on complex contexts, and leverage targeted expertise for better overall performance.</a:t>
            </a:r>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a:t>Multi agent scenarios provide multiple benefits </a:t>
            </a:r>
          </a:p>
          <a:p>
            <a:br>
              <a:rPr lang="en-US"/>
            </a:br>
            <a:br>
              <a:rPr lang="en-US"/>
            </a:br>
            <a:r>
              <a:rPr lang="en-US" b="1"/>
              <a:t>Modularity</a:t>
            </a:r>
            <a:endParaRPr lang="en-US"/>
          </a:p>
          <a:p>
            <a:pPr>
              <a:buFont typeface="Arial" panose="020B0604020202020204" pitchFamily="34" charset="0"/>
              <a:buChar char="•"/>
            </a:pPr>
            <a:r>
              <a:rPr lang="en-US"/>
              <a:t>Separate agents simplify development, testing, and maintenance.</a:t>
            </a:r>
          </a:p>
          <a:p>
            <a:r>
              <a:rPr lang="en-US" b="1"/>
              <a:t>Specialization</a:t>
            </a:r>
            <a:endParaRPr lang="en-US"/>
          </a:p>
          <a:p>
            <a:pPr>
              <a:buFont typeface="Arial" panose="020B0604020202020204" pitchFamily="34" charset="0"/>
              <a:buChar char="•"/>
            </a:pPr>
            <a:r>
              <a:rPr lang="en-US"/>
              <a:t>Domain-focused agents boost performance by bringing targeted expertise.</a:t>
            </a:r>
          </a:p>
          <a:p>
            <a:r>
              <a:rPr lang="en-US" b="1"/>
              <a:t>Control</a:t>
            </a:r>
            <a:endParaRPr lang="en-US"/>
          </a:p>
          <a:p>
            <a:pPr>
              <a:buFont typeface="Arial" panose="020B0604020202020204" pitchFamily="34" charset="0"/>
              <a:buChar char="•"/>
            </a:pPr>
            <a:r>
              <a:rPr lang="en-US"/>
              <a:t>Explicitly manage agent-to-agent communication for greater oversight and stability.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4/3/2025 6:35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153963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rgbClr val="FBF4EA"/>
        </a:solidFill>
        <a:effectLst/>
      </p:bgPr>
    </p:bg>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pic>
        <p:nvPicPr>
          <p:cNvPr id="4" name="Picture 3">
            <a:extLst>
              <a:ext uri="{FF2B5EF4-FFF2-40B4-BE49-F238E27FC236}">
                <a16:creationId xmlns:a16="http://schemas.microsoft.com/office/drawing/2014/main" id="{085A6D49-F533-1CF2-DA9C-F7132441896F}"/>
              </a:ext>
            </a:extLst>
          </p:cNvPr>
          <p:cNvPicPr>
            <a:picLocks noChangeAspect="1"/>
          </p:cNvPicPr>
          <p:nvPr userDrawn="1"/>
        </p:nvPicPr>
        <p:blipFill>
          <a:blip r:embed="rId3"/>
          <a:stretch>
            <a:fillRect/>
          </a:stretch>
        </p:blipFill>
        <p:spPr>
          <a:xfrm>
            <a:off x="563563" y="2143976"/>
            <a:ext cx="3173569" cy="2570048"/>
          </a:xfrm>
          <a:prstGeom prst="rect">
            <a:avLst/>
          </a:prstGeom>
        </p:spPr>
      </p:pic>
      <p:pic>
        <p:nvPicPr>
          <p:cNvPr id="5" name="Picture 4">
            <a:extLst>
              <a:ext uri="{FF2B5EF4-FFF2-40B4-BE49-F238E27FC236}">
                <a16:creationId xmlns:a16="http://schemas.microsoft.com/office/drawing/2014/main" id="{749F0A51-BC05-99A8-4634-4C57AC01FB44}"/>
              </a:ext>
            </a:extLst>
          </p:cNvPr>
          <p:cNvPicPr>
            <a:picLocks noChangeAspect="1"/>
          </p:cNvPicPr>
          <p:nvPr userDrawn="1"/>
        </p:nvPicPr>
        <p:blipFill>
          <a:blip r:embed="rId4"/>
          <a:srcRect b="11218"/>
          <a:stretch/>
        </p:blipFill>
        <p:spPr>
          <a:xfrm>
            <a:off x="5355213" y="769350"/>
            <a:ext cx="6014936" cy="6088650"/>
          </a:xfrm>
          <a:prstGeom prst="rect">
            <a:avLst/>
          </a:prstGeom>
        </p:spPr>
      </p:pic>
    </p:spTree>
    <p:extLst>
      <p:ext uri="{BB962C8B-B14F-4D97-AF65-F5344CB8AC3E}">
        <p14:creationId xmlns:p14="http://schemas.microsoft.com/office/powerpoint/2010/main" val="319746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784501711"/>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1BC6ECB5-7ACF-51B6-4A14-C02731160F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B1693C56-58B4-B1B5-19B5-8A1F177B45F1}"/>
              </a:ext>
            </a:extLst>
          </p:cNvPr>
          <p:cNvSpPr>
            <a:spLocks noGrp="1"/>
          </p:cNvSpPr>
          <p:nvPr>
            <p:ph type="ftr" sz="quarter" idx="29"/>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778CDA9-61B2-49D7-2EDC-B29175194CC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557744447"/>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6993" y="1446821"/>
            <a:ext cx="329406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7499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EE550DE-0021-31A9-12EF-C24C816174C7}"/>
              </a:ext>
            </a:extLst>
          </p:cNvPr>
          <p:cNvSpPr>
            <a:spLocks noGrp="1"/>
          </p:cNvSpPr>
          <p:nvPr>
            <p:ph type="ftr" sz="quarter" idx="3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511490B0-B016-FE86-E2E3-CB863C4EB50E}"/>
              </a:ext>
            </a:extLst>
          </p:cNvPr>
          <p:cNvSpPr>
            <a:spLocks noGrp="1"/>
          </p:cNvSpPr>
          <p:nvPr>
            <p:ph type="sldNum" sz="quarter" idx="3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080457722"/>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Four Column Bullet with Subtitles">
    <p:spTree>
      <p:nvGrpSpPr>
        <p:cNvPr id="1" name=""/>
        <p:cNvGrpSpPr/>
        <p:nvPr/>
      </p:nvGrpSpPr>
      <p:grpSpPr>
        <a:xfrm>
          <a:off x="0" y="0"/>
          <a:ext cx="0" cy="0"/>
          <a:chOff x="0" y="0"/>
          <a:chExt cx="0" cy="0"/>
        </a:xfrm>
      </p:grpSpPr>
      <p:pic>
        <p:nvPicPr>
          <p:cNvPr id="2" name="Picture 1" descr="A close up of a glass&#10;&#10;Description automatically generated">
            <a:extLst>
              <a:ext uri="{FF2B5EF4-FFF2-40B4-BE49-F238E27FC236}">
                <a16:creationId xmlns:a16="http://schemas.microsoft.com/office/drawing/2014/main" id="{21ED8400-10F9-046F-71CE-E0F75F36E9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107D8154-4403-BA0D-EA4B-DAC7555B2B00}"/>
              </a:ext>
            </a:extLst>
          </p:cNvPr>
          <p:cNvSpPr>
            <a:spLocks noGrp="1"/>
          </p:cNvSpPr>
          <p:nvPr>
            <p:ph type="ftr" sz="quarter" idx="35"/>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A518BD3-82B3-3C0E-D94F-92BC49A3690E}"/>
              </a:ext>
            </a:extLst>
          </p:cNvPr>
          <p:cNvSpPr>
            <a:spLocks noGrp="1"/>
          </p:cNvSpPr>
          <p:nvPr>
            <p:ph type="sldNum" sz="quarter" idx="36"/>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42280231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 name="Footer Placeholder 1">
            <a:extLst>
              <a:ext uri="{FF2B5EF4-FFF2-40B4-BE49-F238E27FC236}">
                <a16:creationId xmlns:a16="http://schemas.microsoft.com/office/drawing/2014/main" id="{5982D9DE-95AB-FD67-0183-9BCB149A054F}"/>
              </a:ext>
            </a:extLst>
          </p:cNvPr>
          <p:cNvSpPr>
            <a:spLocks noGrp="1"/>
          </p:cNvSpPr>
          <p:nvPr>
            <p:ph type="ftr" sz="quarter" idx="33"/>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EEEE5AFC-4184-21E6-E3E9-C090A1F6BE41}"/>
              </a:ext>
            </a:extLst>
          </p:cNvPr>
          <p:cNvSpPr>
            <a:spLocks noGrp="1"/>
          </p:cNvSpPr>
          <p:nvPr>
            <p:ph type="sldNum" sz="quarter" idx="34"/>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00111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100000">
                <a:srgbClr val="286BD1"/>
              </a:gs>
              <a:gs pos="0">
                <a:srgbClr val="BA3FC4"/>
              </a:gs>
            </a:gsLst>
            <a:lin ang="54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D30E391-676A-646A-EE0C-6F59785EE986}"/>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C40034E4-E6BE-99A2-65A0-902AFE92AE64}"/>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55519788"/>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66F538B1-B6CA-B36E-C59E-B5FC25EAC339}"/>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7F012404-708C-7CB6-859F-41D8AF345885}"/>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785785903"/>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hank You Slide">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AB1C1911-831B-92CD-CD8B-2019CFEDCB2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Graphic 3">
            <a:extLst>
              <a:ext uri="{FF2B5EF4-FFF2-40B4-BE49-F238E27FC236}">
                <a16:creationId xmlns:a16="http://schemas.microsoft.com/office/drawing/2014/main" id="{DAE81FC8-75D1-520D-0940-904083108C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298968839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1"/>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7998333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195150365"/>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userDrawn="1">
          <p15:clr>
            <a:srgbClr val="5ACBF0"/>
          </p15:clr>
        </p15:guide>
        <p15:guide id="8" pos="4883" userDrawn="1">
          <p15:clr>
            <a:srgbClr val="5ACBF0"/>
          </p15:clr>
        </p15:guide>
        <p15:guide id="9" pos="525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4169834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1" y="2451848"/>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5900741"/>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2342206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2"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8" y="1499087"/>
            <a:ext cx="6870085" cy="3871910"/>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2025</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6"/>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380942415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Tree>
    <p:extLst>
      <p:ext uri="{BB962C8B-B14F-4D97-AF65-F5344CB8AC3E}">
        <p14:creationId xmlns:p14="http://schemas.microsoft.com/office/powerpoint/2010/main" val="176951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0"/>
            <a:ext cx="3776834"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69"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0"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0"/>
            <a:ext cx="3777822"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1518087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7148712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53054235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864849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3" name="Graphic 2">
            <a:extLst>
              <a:ext uri="{FF2B5EF4-FFF2-40B4-BE49-F238E27FC236}">
                <a16:creationId xmlns:a16="http://schemas.microsoft.com/office/drawing/2014/main" id="{2715DFAC-65EA-B686-6D43-B43D029130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341676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29870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chemeClr val="tx1"/>
                </a:solidFill>
                <a:effectLst/>
                <a:latin typeface="+mj-lt"/>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Graphic 3">
            <a:extLst>
              <a:ext uri="{FF2B5EF4-FFF2-40B4-BE49-F238E27FC236}">
                <a16:creationId xmlns:a16="http://schemas.microsoft.com/office/drawing/2014/main" id="{97248E7D-F0F6-EB04-A0EB-27EEEE7A98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76208" y="500591"/>
            <a:ext cx="2930826" cy="618950"/>
          </a:xfrm>
          <a:prstGeom prst="rect">
            <a:avLst/>
          </a:prstGeom>
        </p:spPr>
      </p:pic>
    </p:spTree>
    <p:extLst>
      <p:ext uri="{BB962C8B-B14F-4D97-AF65-F5344CB8AC3E}">
        <p14:creationId xmlns:p14="http://schemas.microsoft.com/office/powerpoint/2010/main" val="240872633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0992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rgbClr val="FBF4EA"/>
        </a:solidFill>
        <a:effectLst/>
      </p:bgPr>
    </p:bg>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pic>
        <p:nvPicPr>
          <p:cNvPr id="4" name="Picture 3">
            <a:extLst>
              <a:ext uri="{FF2B5EF4-FFF2-40B4-BE49-F238E27FC236}">
                <a16:creationId xmlns:a16="http://schemas.microsoft.com/office/drawing/2014/main" id="{44486EF0-27E0-E4E9-BAAB-33478A369BF8}"/>
              </a:ext>
            </a:extLst>
          </p:cNvPr>
          <p:cNvPicPr>
            <a:picLocks noChangeAspect="1"/>
          </p:cNvPicPr>
          <p:nvPr userDrawn="1"/>
        </p:nvPicPr>
        <p:blipFill>
          <a:blip r:embed="rId3"/>
          <a:stretch>
            <a:fillRect/>
          </a:stretch>
        </p:blipFill>
        <p:spPr>
          <a:xfrm>
            <a:off x="7041636" y="2143976"/>
            <a:ext cx="3173569" cy="2570048"/>
          </a:xfrm>
          <a:prstGeom prst="rect">
            <a:avLst/>
          </a:prstGeom>
        </p:spPr>
      </p:pic>
      <p:pic>
        <p:nvPicPr>
          <p:cNvPr id="5" name="Picture 4">
            <a:extLst>
              <a:ext uri="{FF2B5EF4-FFF2-40B4-BE49-F238E27FC236}">
                <a16:creationId xmlns:a16="http://schemas.microsoft.com/office/drawing/2014/main" id="{DC7C1583-FECE-43B8-F9D5-64253C2291EE}"/>
              </a:ext>
            </a:extLst>
          </p:cNvPr>
          <p:cNvPicPr>
            <a:picLocks noChangeAspect="1"/>
          </p:cNvPicPr>
          <p:nvPr userDrawn="1"/>
        </p:nvPicPr>
        <p:blipFill>
          <a:blip r:embed="rId4"/>
          <a:srcRect b="11218"/>
          <a:stretch/>
        </p:blipFill>
        <p:spPr>
          <a:xfrm>
            <a:off x="514736" y="925874"/>
            <a:ext cx="5860306" cy="5932125"/>
          </a:xfrm>
          <a:prstGeom prst="rect">
            <a:avLst/>
          </a:prstGeom>
        </p:spPr>
      </p:pic>
    </p:spTree>
    <p:extLst>
      <p:ext uri="{BB962C8B-B14F-4D97-AF65-F5344CB8AC3E}">
        <p14:creationId xmlns:p14="http://schemas.microsoft.com/office/powerpoint/2010/main" val="421122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4F7F3262-8518-B29F-D5EF-448041552F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775604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3" name="Graphic 2">
            <a:extLst>
              <a:ext uri="{FF2B5EF4-FFF2-40B4-BE49-F238E27FC236}">
                <a16:creationId xmlns:a16="http://schemas.microsoft.com/office/drawing/2014/main" id="{06C04093-4677-0A4C-8E26-146838D8C9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761074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3"/>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2057796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spTree>
    <p:extLst>
      <p:ext uri="{BB962C8B-B14F-4D97-AF65-F5344CB8AC3E}">
        <p14:creationId xmlns:p14="http://schemas.microsoft.com/office/powerpoint/2010/main" val="170879559"/>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3" name="Graphic 2">
            <a:extLst>
              <a:ext uri="{FF2B5EF4-FFF2-40B4-BE49-F238E27FC236}">
                <a16:creationId xmlns:a16="http://schemas.microsoft.com/office/drawing/2014/main" id="{1D0B648A-08EF-AC0F-4C9F-2FA2DE036A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326358532"/>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4928633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F6B7CBFE-758D-C1A7-840F-CACBE092584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261387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5938373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80213738"/>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350401106"/>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591122636"/>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37847502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1" y="2451848"/>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5900741"/>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29291430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2"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8" y="1499087"/>
            <a:ext cx="6870085" cy="3871910"/>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2025</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6"/>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3046655810"/>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Tree>
    <p:extLst>
      <p:ext uri="{BB962C8B-B14F-4D97-AF65-F5344CB8AC3E}">
        <p14:creationId xmlns:p14="http://schemas.microsoft.com/office/powerpoint/2010/main" val="39720373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0"/>
            <a:ext cx="3776834"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69"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0"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0"/>
            <a:ext cx="3777822"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997062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9560942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3"/>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32092027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9537860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91788168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922540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rgbClr val="000000"/>
                </a:solidFill>
                <a:effectLst/>
                <a:latin typeface="+mj-lt"/>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6" name="Graphic 5">
            <a:extLst>
              <a:ext uri="{FF2B5EF4-FFF2-40B4-BE49-F238E27FC236}">
                <a16:creationId xmlns:a16="http://schemas.microsoft.com/office/drawing/2014/main" id="{4B12DBB1-921D-D58B-1048-63C87689595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76208" y="500591"/>
            <a:ext cx="2930826" cy="618950"/>
          </a:xfrm>
          <a:prstGeom prst="rect">
            <a:avLst/>
          </a:prstGeom>
        </p:spPr>
      </p:pic>
    </p:spTree>
    <p:extLst>
      <p:ext uri="{BB962C8B-B14F-4D97-AF65-F5344CB8AC3E}">
        <p14:creationId xmlns:p14="http://schemas.microsoft.com/office/powerpoint/2010/main" val="342308658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757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ld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7B360-37D3-FDB0-85F5-1CB3CAB4397D}"/>
              </a:ext>
            </a:extLst>
          </p:cNvPr>
          <p:cNvPicPr>
            <a:picLocks noChangeAspect="1"/>
          </p:cNvPicPr>
          <p:nvPr userDrawn="1"/>
        </p:nvPicPr>
        <p:blipFill>
          <a:blip r:embed="rId2"/>
          <a:srcRect/>
          <a:stretch/>
        </p:blipFill>
        <p:spPr>
          <a:xfrm>
            <a:off x="2771" y="0"/>
            <a:ext cx="12186458" cy="6858000"/>
          </a:xfrm>
          <a:prstGeom prst="rect">
            <a:avLst/>
          </a:prstGeom>
        </p:spPr>
      </p:pic>
      <p:pic>
        <p:nvPicPr>
          <p:cNvPr id="2" name="MS logo gray - EMF" descr="Microsoft logo, gray text version">
            <a:extLst>
              <a:ext uri="{FF2B5EF4-FFF2-40B4-BE49-F238E27FC236}">
                <a16:creationId xmlns:a16="http://schemas.microsoft.com/office/drawing/2014/main" id="{06C58DD8-E3B4-AB41-0F5B-4E6A327DC0DD}"/>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6" name="Graphic 5">
            <a:extLst>
              <a:ext uri="{FF2B5EF4-FFF2-40B4-BE49-F238E27FC236}">
                <a16:creationId xmlns:a16="http://schemas.microsoft.com/office/drawing/2014/main" id="{431C58DC-EDAE-097E-6837-2F2D61F8DF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051062" y="2147118"/>
            <a:ext cx="3164713" cy="2560622"/>
          </a:xfrm>
          <a:prstGeom prst="rect">
            <a:avLst/>
          </a:prstGeom>
        </p:spPr>
      </p:pic>
    </p:spTree>
    <p:extLst>
      <p:ext uri="{BB962C8B-B14F-4D97-AF65-F5344CB8AC3E}">
        <p14:creationId xmlns:p14="http://schemas.microsoft.com/office/powerpoint/2010/main" val="182095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MS logo gray - EMF" descr="Microsoft logo, gray text version">
            <a:extLst>
              <a:ext uri="{FF2B5EF4-FFF2-40B4-BE49-F238E27FC236}">
                <a16:creationId xmlns:a16="http://schemas.microsoft.com/office/drawing/2014/main" id="{C3FAEDEA-6E6E-D26A-CB9A-757FEBBB1409}"/>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5" name="Graphic 4">
            <a:extLst>
              <a:ext uri="{FF2B5EF4-FFF2-40B4-BE49-F238E27FC236}">
                <a16:creationId xmlns:a16="http://schemas.microsoft.com/office/drawing/2014/main" id="{122E83F1-D0FF-EC4B-DA32-0A47CAB7020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21918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11367668-F705-45F4-497C-D6463E8F886A}"/>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7BC6F92E-B78B-36A0-05D6-A6B286EF19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260525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6D6DCF47-8263-D7FB-6D76-B06C445275B0}"/>
              </a:ext>
            </a:extLst>
          </p:cNvPr>
          <p:cNvSpPr>
            <a:spLocks noGrp="1"/>
          </p:cNvSpPr>
          <p:nvPr>
            <p:ph type="title" hasCustomPrompt="1"/>
          </p:nvPr>
        </p:nvSpPr>
        <p:spPr>
          <a:xfrm>
            <a:off x="563880" y="863473"/>
            <a:ext cx="2026920" cy="724535"/>
          </a:xfrm>
        </p:spPr>
        <p:txBody>
          <a:bodyPr/>
          <a:lstStyle>
            <a:lvl1pPr>
              <a:defRPr>
                <a:gradFill>
                  <a:gsLst>
                    <a:gs pos="0">
                      <a:srgbClr val="286BD1"/>
                    </a:gs>
                    <a:gs pos="100000">
                      <a:srgbClr val="BA3FC4"/>
                    </a:gs>
                  </a:gsLst>
                  <a:lin ang="10800000" scaled="1"/>
                </a:gradFill>
              </a:defRPr>
            </a:lvl1pPr>
          </a:lstStyle>
          <a:p>
            <a:r>
              <a:rPr lang="en-US"/>
              <a:t>Agenda</a:t>
            </a:r>
          </a:p>
        </p:txBody>
      </p:sp>
    </p:spTree>
    <p:extLst>
      <p:ext uri="{BB962C8B-B14F-4D97-AF65-F5344CB8AC3E}">
        <p14:creationId xmlns:p14="http://schemas.microsoft.com/office/powerpoint/2010/main" val="35802737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pic>
        <p:nvPicPr>
          <p:cNvPr id="3" name="Picture 2">
            <a:extLst>
              <a:ext uri="{FF2B5EF4-FFF2-40B4-BE49-F238E27FC236}">
                <a16:creationId xmlns:a16="http://schemas.microsoft.com/office/drawing/2014/main" id="{60D5956A-42F8-00C9-EC41-4E5246ACDEC0}"/>
              </a:ext>
            </a:extLst>
          </p:cNvPr>
          <p:cNvPicPr>
            <a:picLocks noChangeAspect="1"/>
          </p:cNvPicPr>
          <p:nvPr userDrawn="1"/>
        </p:nvPicPr>
        <p:blipFill>
          <a:blip r:embed="rId3"/>
          <a:stretch>
            <a:fillRect/>
          </a:stretch>
        </p:blipFill>
        <p:spPr>
          <a:xfrm>
            <a:off x="573959" y="498254"/>
            <a:ext cx="2172159" cy="454783"/>
          </a:xfrm>
          <a:prstGeom prst="rect">
            <a:avLst/>
          </a:prstGeom>
        </p:spPr>
      </p:pic>
    </p:spTree>
    <p:extLst>
      <p:ext uri="{BB962C8B-B14F-4D97-AF65-F5344CB8AC3E}">
        <p14:creationId xmlns:p14="http://schemas.microsoft.com/office/powerpoint/2010/main" val="1395951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2" name="Graphic 1">
            <a:extLst>
              <a:ext uri="{FF2B5EF4-FFF2-40B4-BE49-F238E27FC236}">
                <a16:creationId xmlns:a16="http://schemas.microsoft.com/office/drawing/2014/main" id="{EBD24679-02D6-417A-B473-C62FD1E91B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3724566814"/>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6" name="Title 2">
            <a:extLst>
              <a:ext uri="{FF2B5EF4-FFF2-40B4-BE49-F238E27FC236}">
                <a16:creationId xmlns:a16="http://schemas.microsoft.com/office/drawing/2014/main" id="{1004F351-2082-DB3D-CD9D-D097C5A30FCE}"/>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5" name="Graphic 4">
            <a:extLst>
              <a:ext uri="{FF2B5EF4-FFF2-40B4-BE49-F238E27FC236}">
                <a16:creationId xmlns:a16="http://schemas.microsoft.com/office/drawing/2014/main" id="{02A1E956-2CDA-3AC0-B614-AAF5428258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37923535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8D2D96AB-B228-DB46-CCC0-D03E04A87077}"/>
              </a:ext>
            </a:extLst>
          </p:cNvPr>
          <p:cNvSpPr>
            <a:spLocks noGrp="1"/>
          </p:cNvSpPr>
          <p:nvPr>
            <p:ph type="ftr" sz="quarter" idx="1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728D110E-FAD6-BDBA-7B80-8FFCF059187D}"/>
              </a:ext>
            </a:extLst>
          </p:cNvPr>
          <p:cNvSpPr>
            <a:spLocks noGrp="1"/>
          </p:cNvSpPr>
          <p:nvPr>
            <p:ph type="sldNum" sz="quarter" idx="1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33509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6E2C394-5AD2-2245-2B8F-18C4BD5867FF}"/>
              </a:ext>
            </a:extLst>
          </p:cNvPr>
          <p:cNvSpPr>
            <a:spLocks noGrp="1"/>
          </p:cNvSpPr>
          <p:nvPr>
            <p:ph type="ftr" sz="quarter" idx="28"/>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D30A5BA6-6605-C936-EEE3-88CA28DBB12D}"/>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958644457"/>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1BC6ECB5-7ACF-51B6-4A14-C02731160F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B1693C56-58B4-B1B5-19B5-8A1F177B45F1}"/>
              </a:ext>
            </a:extLst>
          </p:cNvPr>
          <p:cNvSpPr>
            <a:spLocks noGrp="1"/>
          </p:cNvSpPr>
          <p:nvPr>
            <p:ph type="ftr" sz="quarter" idx="29"/>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778CDA9-61B2-49D7-2EDC-B29175194CC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763574610"/>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6993" y="1446821"/>
            <a:ext cx="329406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7499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EE550DE-0021-31A9-12EF-C24C816174C7}"/>
              </a:ext>
            </a:extLst>
          </p:cNvPr>
          <p:cNvSpPr>
            <a:spLocks noGrp="1"/>
          </p:cNvSpPr>
          <p:nvPr>
            <p:ph type="ftr" sz="quarter" idx="3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511490B0-B016-FE86-E2E3-CB863C4EB50E}"/>
              </a:ext>
            </a:extLst>
          </p:cNvPr>
          <p:cNvSpPr>
            <a:spLocks noGrp="1"/>
          </p:cNvSpPr>
          <p:nvPr>
            <p:ph type="sldNum" sz="quarter" idx="3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909127393"/>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2" name="Picture 1" descr="A close up of a glass&#10;&#10;Description automatically generated">
            <a:extLst>
              <a:ext uri="{FF2B5EF4-FFF2-40B4-BE49-F238E27FC236}">
                <a16:creationId xmlns:a16="http://schemas.microsoft.com/office/drawing/2014/main" id="{21ED8400-10F9-046F-71CE-E0F75F36E9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107D8154-4403-BA0D-EA4B-DAC7555B2B00}"/>
              </a:ext>
            </a:extLst>
          </p:cNvPr>
          <p:cNvSpPr>
            <a:spLocks noGrp="1"/>
          </p:cNvSpPr>
          <p:nvPr>
            <p:ph type="ftr" sz="quarter" idx="35"/>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A518BD3-82B3-3C0E-D94F-92BC49A3690E}"/>
              </a:ext>
            </a:extLst>
          </p:cNvPr>
          <p:cNvSpPr>
            <a:spLocks noGrp="1"/>
          </p:cNvSpPr>
          <p:nvPr>
            <p:ph type="sldNum" sz="quarter" idx="36"/>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42577200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 name="Footer Placeholder 1">
            <a:extLst>
              <a:ext uri="{FF2B5EF4-FFF2-40B4-BE49-F238E27FC236}">
                <a16:creationId xmlns:a16="http://schemas.microsoft.com/office/drawing/2014/main" id="{5982D9DE-95AB-FD67-0183-9BCB149A054F}"/>
              </a:ext>
            </a:extLst>
          </p:cNvPr>
          <p:cNvSpPr>
            <a:spLocks noGrp="1"/>
          </p:cNvSpPr>
          <p:nvPr>
            <p:ph type="ftr" sz="quarter" idx="33"/>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EEEE5AFC-4184-21E6-E3E9-C090A1F6BE41}"/>
              </a:ext>
            </a:extLst>
          </p:cNvPr>
          <p:cNvSpPr>
            <a:spLocks noGrp="1"/>
          </p:cNvSpPr>
          <p:nvPr>
            <p:ph type="sldNum" sz="quarter" idx="34"/>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1699814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100000">
                <a:srgbClr val="286BD1"/>
              </a:gs>
              <a:gs pos="0">
                <a:srgbClr val="BA3FC4"/>
              </a:gs>
            </a:gsLst>
            <a:lin ang="54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D30E391-676A-646A-EE0C-6F59785EE986}"/>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C40034E4-E6BE-99A2-65A0-902AFE92AE64}"/>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4051035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66F538B1-B6CA-B36E-C59E-B5FC25EAC339}"/>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7F012404-708C-7CB6-859F-41D8AF345885}"/>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372364723"/>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AB1C1911-831B-92CD-CD8B-2019CFEDCB2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Graphic 3">
            <a:extLst>
              <a:ext uri="{FF2B5EF4-FFF2-40B4-BE49-F238E27FC236}">
                <a16:creationId xmlns:a16="http://schemas.microsoft.com/office/drawing/2014/main" id="{DAE81FC8-75D1-520D-0940-904083108C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465331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3" name="Graphic 2">
            <a:extLst>
              <a:ext uri="{FF2B5EF4-FFF2-40B4-BE49-F238E27FC236}">
                <a16:creationId xmlns:a16="http://schemas.microsoft.com/office/drawing/2014/main" id="{980BDF3D-EAEA-7986-FE2E-76D39B72B0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1319667981"/>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3452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477852"/>
      </p:ext>
    </p:extLst>
  </p:cSld>
  <p:clrMapOvr>
    <a:masterClrMapping/>
  </p:clrMapOvr>
  <p:transition>
    <p:fade/>
  </p:transition>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1"/>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1050065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4">
            <a:extLst>
              <a:ext uri="{FF2B5EF4-FFF2-40B4-BE49-F238E27FC236}">
                <a16:creationId xmlns:a16="http://schemas.microsoft.com/office/drawing/2014/main" id="{7B7E7ADA-CCD5-0D97-600F-C44E553517C9}"/>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585228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358183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Footer Placeholder 4">
            <a:extLst>
              <a:ext uri="{FF2B5EF4-FFF2-40B4-BE49-F238E27FC236}">
                <a16:creationId xmlns:a16="http://schemas.microsoft.com/office/drawing/2014/main" id="{F4EEBA80-E8E1-B7D3-BF00-D2BEA3BA6B85}"/>
              </a:ext>
            </a:extLst>
          </p:cNvPr>
          <p:cNvSpPr>
            <a:spLocks noGrp="1"/>
          </p:cNvSpPr>
          <p:nvPr>
            <p:ph type="ftr" sz="quarter" idx="3"/>
          </p:nvPr>
        </p:nvSpPr>
        <p:spPr>
          <a:xfrm>
            <a:off x="589281" y="6518788"/>
            <a:ext cx="4114800" cy="209042"/>
          </a:xfrm>
          <a:prstGeom prst="rect">
            <a:avLst/>
          </a:prstGeom>
        </p:spPr>
        <p:txBody>
          <a:bodyPr vert="horz" lIns="0" tIns="45720" rIns="0" bIns="45720" rtlCol="0" anchor="ctr"/>
          <a:lstStyle>
            <a:lvl1pPr algn="l">
              <a:defRPr sz="800">
                <a:solidFill>
                  <a:schemeClr val="bg1"/>
                </a:solidFill>
              </a:defRPr>
            </a:lvl1pPr>
          </a:lstStyle>
          <a:p>
            <a:r>
              <a:rPr lang="en-US"/>
              <a:t>Microsoft Confidential</a:t>
            </a:r>
          </a:p>
        </p:txBody>
      </p:sp>
    </p:spTree>
    <p:extLst>
      <p:ext uri="{BB962C8B-B14F-4D97-AF65-F5344CB8AC3E}">
        <p14:creationId xmlns:p14="http://schemas.microsoft.com/office/powerpoint/2010/main" val="10915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58496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126748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rgbClr val="FBF4EA"/>
        </a:solidFill>
        <a:effectLst/>
      </p:bgPr>
    </p:bg>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pic>
        <p:nvPicPr>
          <p:cNvPr id="4" name="Picture 3">
            <a:extLst>
              <a:ext uri="{FF2B5EF4-FFF2-40B4-BE49-F238E27FC236}">
                <a16:creationId xmlns:a16="http://schemas.microsoft.com/office/drawing/2014/main" id="{085A6D49-F533-1CF2-DA9C-F7132441896F}"/>
              </a:ext>
            </a:extLst>
          </p:cNvPr>
          <p:cNvPicPr>
            <a:picLocks noChangeAspect="1"/>
          </p:cNvPicPr>
          <p:nvPr userDrawn="1"/>
        </p:nvPicPr>
        <p:blipFill>
          <a:blip r:embed="rId3"/>
          <a:stretch>
            <a:fillRect/>
          </a:stretch>
        </p:blipFill>
        <p:spPr>
          <a:xfrm>
            <a:off x="563563" y="2143976"/>
            <a:ext cx="3173569" cy="2570048"/>
          </a:xfrm>
          <a:prstGeom prst="rect">
            <a:avLst/>
          </a:prstGeom>
        </p:spPr>
      </p:pic>
      <p:pic>
        <p:nvPicPr>
          <p:cNvPr id="5" name="Picture 4">
            <a:extLst>
              <a:ext uri="{FF2B5EF4-FFF2-40B4-BE49-F238E27FC236}">
                <a16:creationId xmlns:a16="http://schemas.microsoft.com/office/drawing/2014/main" id="{749F0A51-BC05-99A8-4634-4C57AC01FB44}"/>
              </a:ext>
            </a:extLst>
          </p:cNvPr>
          <p:cNvPicPr>
            <a:picLocks noChangeAspect="1"/>
          </p:cNvPicPr>
          <p:nvPr userDrawn="1"/>
        </p:nvPicPr>
        <p:blipFill>
          <a:blip r:embed="rId4"/>
          <a:srcRect b="11218"/>
          <a:stretch/>
        </p:blipFill>
        <p:spPr>
          <a:xfrm>
            <a:off x="5355213" y="769350"/>
            <a:ext cx="6014936" cy="6088650"/>
          </a:xfrm>
          <a:prstGeom prst="rect">
            <a:avLst/>
          </a:prstGeom>
        </p:spPr>
      </p:pic>
    </p:spTree>
    <p:extLst>
      <p:ext uri="{BB962C8B-B14F-4D97-AF65-F5344CB8AC3E}">
        <p14:creationId xmlns:p14="http://schemas.microsoft.com/office/powerpoint/2010/main" val="24713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3" name="Graphic 2">
            <a:extLst>
              <a:ext uri="{FF2B5EF4-FFF2-40B4-BE49-F238E27FC236}">
                <a16:creationId xmlns:a16="http://schemas.microsoft.com/office/drawing/2014/main" id="{2715DFAC-65EA-B686-6D43-B43D029130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4208806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611113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F6B7CBFE-758D-C1A7-840F-CACBE092584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3949042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3"/>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30332059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2" name="Graphic 1">
            <a:extLst>
              <a:ext uri="{FF2B5EF4-FFF2-40B4-BE49-F238E27FC236}">
                <a16:creationId xmlns:a16="http://schemas.microsoft.com/office/drawing/2014/main" id="{EBD24679-02D6-417A-B473-C62FD1E91B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2573516797"/>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3" name="Graphic 2">
            <a:extLst>
              <a:ext uri="{FF2B5EF4-FFF2-40B4-BE49-F238E27FC236}">
                <a16:creationId xmlns:a16="http://schemas.microsoft.com/office/drawing/2014/main" id="{980BDF3D-EAEA-7986-FE2E-76D39B72B0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2089564058"/>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866361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48171173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538032866"/>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647349982"/>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282178274"/>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8101707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678702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0" y="1252985"/>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5900741"/>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41679896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2"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8" y="1499087"/>
            <a:ext cx="6870085" cy="3871910"/>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2025</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6"/>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3927023725"/>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Tree>
    <p:extLst>
      <p:ext uri="{BB962C8B-B14F-4D97-AF65-F5344CB8AC3E}">
        <p14:creationId xmlns:p14="http://schemas.microsoft.com/office/powerpoint/2010/main" val="6927054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0"/>
            <a:ext cx="3776834"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69"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0"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0"/>
            <a:ext cx="3777822"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9665937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7798523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259444524"/>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66282853"/>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7677757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chemeClr val="tx1"/>
                </a:solidFill>
                <a:effectLst/>
                <a:latin typeface="+mj-lt"/>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Graphic 3">
            <a:extLst>
              <a:ext uri="{FF2B5EF4-FFF2-40B4-BE49-F238E27FC236}">
                <a16:creationId xmlns:a16="http://schemas.microsoft.com/office/drawing/2014/main" id="{97248E7D-F0F6-EB04-A0EB-27EEEE7A98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76208" y="500591"/>
            <a:ext cx="2930826" cy="618950"/>
          </a:xfrm>
          <a:prstGeom prst="rect">
            <a:avLst/>
          </a:prstGeom>
        </p:spPr>
      </p:pic>
    </p:spTree>
    <p:extLst>
      <p:ext uri="{BB962C8B-B14F-4D97-AF65-F5344CB8AC3E}">
        <p14:creationId xmlns:p14="http://schemas.microsoft.com/office/powerpoint/2010/main" val="1699977099"/>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811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088495684"/>
      </p:ext>
    </p:extLst>
  </p:cSld>
  <p:clrMapOvr>
    <a:masterClrMapping/>
  </p:clrMapOvr>
  <p:transition>
    <p:fade/>
  </p:transition>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1954E6CF-9761-84BB-7BB5-D2AB5AF05149}"/>
              </a:ext>
            </a:extLst>
          </p:cNvPr>
          <p:cNvSpPr>
            <a:spLocks noGrp="1"/>
          </p:cNvSpPr>
          <p:nvPr>
            <p:ph type="title"/>
          </p:nvPr>
        </p:nvSpPr>
        <p:spPr>
          <a:xfrm>
            <a:off x="609601" y="136526"/>
            <a:ext cx="10990728" cy="110060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2">
            <a:extLst>
              <a:ext uri="{FF2B5EF4-FFF2-40B4-BE49-F238E27FC236}">
                <a16:creationId xmlns:a16="http://schemas.microsoft.com/office/drawing/2014/main" id="{0CCCB22A-11C5-E519-5D09-660B3E0DB6DA}"/>
              </a:ext>
            </a:extLst>
          </p:cNvPr>
          <p:cNvSpPr>
            <a:spLocks noGrp="1"/>
          </p:cNvSpPr>
          <p:nvPr>
            <p:ph idx="1"/>
          </p:nvPr>
        </p:nvSpPr>
        <p:spPr>
          <a:xfrm>
            <a:off x="609601" y="1425388"/>
            <a:ext cx="10990727" cy="493096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3627C6E2-CB24-8964-8B49-8EDD58D67C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059448B-B571-4709-9D86-E8B69E947B4B}" type="datetimeFigureOut">
              <a:rPr lang="en-US" smtClean="0"/>
              <a:t>4/3/2025</a:t>
            </a:fld>
            <a:endParaRPr lang="en-US"/>
          </a:p>
        </p:txBody>
      </p:sp>
      <p:sp>
        <p:nvSpPr>
          <p:cNvPr id="15" name="Footer Placeholder 4">
            <a:extLst>
              <a:ext uri="{FF2B5EF4-FFF2-40B4-BE49-F238E27FC236}">
                <a16:creationId xmlns:a16="http://schemas.microsoft.com/office/drawing/2014/main" id="{CF844BB6-DD1F-02ED-1B2A-3481D0D815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16" name="Slide Number Placeholder 5">
            <a:extLst>
              <a:ext uri="{FF2B5EF4-FFF2-40B4-BE49-F238E27FC236}">
                <a16:creationId xmlns:a16="http://schemas.microsoft.com/office/drawing/2014/main" id="{12816A4A-3294-4CDA-BBAB-F88A1434AC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CAF73C9-62C0-44F5-9C9A-BB0C5CC809F5}" type="slidenum">
              <a:rPr lang="en-US" smtClean="0"/>
              <a:t>‹#›</a:t>
            </a:fld>
            <a:endParaRPr lang="en-US"/>
          </a:p>
        </p:txBody>
      </p:sp>
    </p:spTree>
    <p:extLst>
      <p:ext uri="{BB962C8B-B14F-4D97-AF65-F5344CB8AC3E}">
        <p14:creationId xmlns:p14="http://schemas.microsoft.com/office/powerpoint/2010/main" val="388531049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66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66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3E4CDAD4-1DA8-25D0-D9A8-8933DC77D581}"/>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000628163"/>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Hold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7B360-37D3-FDB0-85F5-1CB3CAB4397D}"/>
              </a:ext>
            </a:extLst>
          </p:cNvPr>
          <p:cNvPicPr>
            <a:picLocks noChangeAspect="1"/>
          </p:cNvPicPr>
          <p:nvPr userDrawn="1"/>
        </p:nvPicPr>
        <p:blipFill>
          <a:blip r:embed="rId2"/>
          <a:srcRect/>
          <a:stretch/>
        </p:blipFill>
        <p:spPr>
          <a:xfrm>
            <a:off x="2771" y="0"/>
            <a:ext cx="12186458" cy="6858000"/>
          </a:xfrm>
          <a:prstGeom prst="rect">
            <a:avLst/>
          </a:prstGeom>
        </p:spPr>
      </p:pic>
      <p:pic>
        <p:nvPicPr>
          <p:cNvPr id="2" name="MS logo gray - EMF" descr="Microsoft logo, gray text version">
            <a:extLst>
              <a:ext uri="{FF2B5EF4-FFF2-40B4-BE49-F238E27FC236}">
                <a16:creationId xmlns:a16="http://schemas.microsoft.com/office/drawing/2014/main" id="{06C58DD8-E3B4-AB41-0F5B-4E6A327DC0DD}"/>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6" name="Graphic 5">
            <a:extLst>
              <a:ext uri="{FF2B5EF4-FFF2-40B4-BE49-F238E27FC236}">
                <a16:creationId xmlns:a16="http://schemas.microsoft.com/office/drawing/2014/main" id="{431C58DC-EDAE-097E-6837-2F2D61F8DF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051062" y="2147118"/>
            <a:ext cx="3164713" cy="2560622"/>
          </a:xfrm>
          <a:prstGeom prst="rect">
            <a:avLst/>
          </a:prstGeom>
        </p:spPr>
      </p:pic>
    </p:spTree>
    <p:extLst>
      <p:ext uri="{BB962C8B-B14F-4D97-AF65-F5344CB8AC3E}">
        <p14:creationId xmlns:p14="http://schemas.microsoft.com/office/powerpoint/2010/main" val="55644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MS logo gray - EMF" descr="Microsoft logo, gray text version">
            <a:extLst>
              <a:ext uri="{FF2B5EF4-FFF2-40B4-BE49-F238E27FC236}">
                <a16:creationId xmlns:a16="http://schemas.microsoft.com/office/drawing/2014/main" id="{C3FAEDEA-6E6E-D26A-CB9A-757FEBBB1409}"/>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5" name="Graphic 4">
            <a:extLst>
              <a:ext uri="{FF2B5EF4-FFF2-40B4-BE49-F238E27FC236}">
                <a16:creationId xmlns:a16="http://schemas.microsoft.com/office/drawing/2014/main" id="{122E83F1-D0FF-EC4B-DA32-0A47CAB7020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46208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11367668-F705-45F4-497C-D6463E8F886A}"/>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7BC6F92E-B78B-36A0-05D6-A6B286EF19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325469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6D6DCF47-8263-D7FB-6D76-B06C445275B0}"/>
              </a:ext>
            </a:extLst>
          </p:cNvPr>
          <p:cNvSpPr>
            <a:spLocks noGrp="1"/>
          </p:cNvSpPr>
          <p:nvPr>
            <p:ph type="title" hasCustomPrompt="1"/>
          </p:nvPr>
        </p:nvSpPr>
        <p:spPr>
          <a:xfrm>
            <a:off x="563880" y="863473"/>
            <a:ext cx="2026920" cy="724535"/>
          </a:xfrm>
        </p:spPr>
        <p:txBody>
          <a:bodyPr/>
          <a:lstStyle>
            <a:lvl1pPr>
              <a:defRPr>
                <a:gradFill>
                  <a:gsLst>
                    <a:gs pos="0">
                      <a:srgbClr val="286BD1"/>
                    </a:gs>
                    <a:gs pos="100000">
                      <a:srgbClr val="BA3FC4"/>
                    </a:gs>
                  </a:gsLst>
                  <a:lin ang="10800000" scaled="1"/>
                </a:gradFill>
              </a:defRPr>
            </a:lvl1pPr>
          </a:lstStyle>
          <a:p>
            <a:r>
              <a:rPr lang="en-US"/>
              <a:t>Agenda</a:t>
            </a:r>
          </a:p>
        </p:txBody>
      </p:sp>
    </p:spTree>
    <p:extLst>
      <p:ext uri="{BB962C8B-B14F-4D97-AF65-F5344CB8AC3E}">
        <p14:creationId xmlns:p14="http://schemas.microsoft.com/office/powerpoint/2010/main" val="251647380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Section Title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pic>
        <p:nvPicPr>
          <p:cNvPr id="3" name="Picture 2">
            <a:extLst>
              <a:ext uri="{FF2B5EF4-FFF2-40B4-BE49-F238E27FC236}">
                <a16:creationId xmlns:a16="http://schemas.microsoft.com/office/drawing/2014/main" id="{60D5956A-42F8-00C9-EC41-4E5246ACDEC0}"/>
              </a:ext>
            </a:extLst>
          </p:cNvPr>
          <p:cNvPicPr>
            <a:picLocks noChangeAspect="1"/>
          </p:cNvPicPr>
          <p:nvPr userDrawn="1"/>
        </p:nvPicPr>
        <p:blipFill>
          <a:blip r:embed="rId3"/>
          <a:stretch>
            <a:fillRect/>
          </a:stretch>
        </p:blipFill>
        <p:spPr>
          <a:xfrm>
            <a:off x="573959" y="498254"/>
            <a:ext cx="2172159" cy="454783"/>
          </a:xfrm>
          <a:prstGeom prst="rect">
            <a:avLst/>
          </a:prstGeom>
        </p:spPr>
      </p:pic>
    </p:spTree>
    <p:extLst>
      <p:ext uri="{BB962C8B-B14F-4D97-AF65-F5344CB8AC3E}">
        <p14:creationId xmlns:p14="http://schemas.microsoft.com/office/powerpoint/2010/main" val="217908316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ection 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6" name="Title 2">
            <a:extLst>
              <a:ext uri="{FF2B5EF4-FFF2-40B4-BE49-F238E27FC236}">
                <a16:creationId xmlns:a16="http://schemas.microsoft.com/office/drawing/2014/main" id="{1004F351-2082-DB3D-CD9D-D097C5A30FCE}"/>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5" name="Graphic 4">
            <a:extLst>
              <a:ext uri="{FF2B5EF4-FFF2-40B4-BE49-F238E27FC236}">
                <a16:creationId xmlns:a16="http://schemas.microsoft.com/office/drawing/2014/main" id="{02A1E956-2CDA-3AC0-B614-AAF5428258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15774296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8D2D96AB-B228-DB46-CCC0-D03E04A87077}"/>
              </a:ext>
            </a:extLst>
          </p:cNvPr>
          <p:cNvSpPr>
            <a:spLocks noGrp="1"/>
          </p:cNvSpPr>
          <p:nvPr>
            <p:ph type="ftr" sz="quarter" idx="1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728D110E-FAD6-BDBA-7B80-8FFCF059187D}"/>
              </a:ext>
            </a:extLst>
          </p:cNvPr>
          <p:cNvSpPr>
            <a:spLocks noGrp="1"/>
          </p:cNvSpPr>
          <p:nvPr>
            <p:ph type="sldNum" sz="quarter" idx="1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539170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6E2C394-5AD2-2245-2B8F-18C4BD5867FF}"/>
              </a:ext>
            </a:extLst>
          </p:cNvPr>
          <p:cNvSpPr>
            <a:spLocks noGrp="1"/>
          </p:cNvSpPr>
          <p:nvPr>
            <p:ph type="ftr" sz="quarter" idx="28"/>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D30A5BA6-6605-C936-EEE3-88CA28DBB12D}"/>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89534668"/>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2.sv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image" Target="../media/image2.svg"/><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image" Target="../media/image1.png"/><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theme" Target="../theme/theme3.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9" Type="http://schemas.openxmlformats.org/officeDocument/2006/relationships/slideLayout" Target="../slideLayouts/slideLayout106.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42" Type="http://schemas.openxmlformats.org/officeDocument/2006/relationships/image" Target="../media/image1.png"/><Relationship Id="rId7" Type="http://schemas.openxmlformats.org/officeDocument/2006/relationships/slideLayout" Target="../slideLayouts/slideLayout7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41" Type="http://schemas.openxmlformats.org/officeDocument/2006/relationships/theme" Target="../theme/theme4.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40" Type="http://schemas.openxmlformats.org/officeDocument/2006/relationships/slideLayout" Target="../slideLayouts/slideLayout107.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43" Type="http://schemas.openxmlformats.org/officeDocument/2006/relationships/image" Target="../media/image2.svg"/><Relationship Id="rId8" Type="http://schemas.openxmlformats.org/officeDocument/2006/relationships/slideLayout" Target="../slideLayouts/slideLayout75.xml"/><Relationship Id="rId3" Type="http://schemas.openxmlformats.org/officeDocument/2006/relationships/slideLayout" Target="../slideLayouts/slideLayout70.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24">
            <a:extLst>
              <a:ext uri="{96DAC541-7B7A-43D3-8B79-37D633B846F1}">
                <asvg:svgBlip xmlns:asvg="http://schemas.microsoft.com/office/drawing/2016/SVG/main" r:embed="rId2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308356682"/>
      </p:ext>
    </p:extLst>
  </p:cSld>
  <p:clrMap bg1="dk1" tx1="lt1" bg2="dk2" tx2="lt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94" r:id="rId7"/>
    <p:sldLayoutId id="2147483895" r:id="rId8"/>
    <p:sldLayoutId id="2147483896" r:id="rId9"/>
    <p:sldLayoutId id="2147483897" r:id="rId10"/>
    <p:sldLayoutId id="2147483898" r:id="rId11"/>
    <p:sldLayoutId id="2147483899" r:id="rId12"/>
    <p:sldLayoutId id="2147483889" r:id="rId13"/>
    <p:sldLayoutId id="2147483888" r:id="rId14"/>
    <p:sldLayoutId id="2147483890" r:id="rId15"/>
    <p:sldLayoutId id="2147483891" r:id="rId16"/>
    <p:sldLayoutId id="2147483900" r:id="rId17"/>
    <p:sldLayoutId id="2147483892" r:id="rId18"/>
    <p:sldLayoutId id="2147483893" r:id="rId19"/>
    <p:sldLayoutId id="2147483902" r:id="rId20"/>
    <p:sldLayoutId id="2147483903" r:id="rId21"/>
    <p:sldLayoutId id="2147483901" r:id="rId22"/>
  </p:sldLayoutIdLst>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355" userDrawn="1">
          <p15:clr>
            <a:srgbClr val="F26B43"/>
          </p15:clr>
        </p15:guide>
        <p15:guide id="3" pos="7320" userDrawn="1">
          <p15:clr>
            <a:srgbClr val="F26B43"/>
          </p15:clr>
        </p15:guide>
        <p15:guide id="4" orient="horz" pos="3893" userDrawn="1">
          <p15:clr>
            <a:srgbClr val="F26B43"/>
          </p15:clr>
        </p15:guide>
        <p15:guide id="5" orient="horz" pos="912" userDrawn="1">
          <p15:clr>
            <a:srgbClr val="F26B43"/>
          </p15:clr>
        </p15:guide>
        <p15:guide id="6" orient="horz" pos="3974" userDrawn="1">
          <p15:clr>
            <a:srgbClr val="F26B43"/>
          </p15:clr>
        </p15:guide>
        <p15:guide id="7" orient="horz" pos="420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24">
            <a:extLst>
              <a:ext uri="{96DAC541-7B7A-43D3-8B79-37D633B846F1}">
                <asvg:svgBlip xmlns:asvg="http://schemas.microsoft.com/office/drawing/2016/SVG/main" r:embed="rId2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92157179"/>
      </p:ext>
    </p:extLst>
  </p:cSld>
  <p:clrMap bg1="dk1" tx1="lt1" bg2="dk2" tx2="lt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Lst>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27A66F6B-7EF3-BBAC-9803-F03A2D815867}"/>
              </a:ext>
            </a:extLst>
          </p:cNvPr>
          <p:cNvPicPr>
            <a:picLocks noChangeAspect="1"/>
          </p:cNvPicPr>
          <p:nvPr userDrawn="1"/>
        </p:nvPicPr>
        <p:blipFill>
          <a:blip r:embed="rId25">
            <a:extLst>
              <a:ext uri="{96DAC541-7B7A-43D3-8B79-37D633B846F1}">
                <asvg:svgBlip xmlns:asvg="http://schemas.microsoft.com/office/drawing/2016/SVG/main" r:embed="rId2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787738803"/>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9" r:id="rId8"/>
    <p:sldLayoutId id="2147483950" r:id="rId9"/>
    <p:sldLayoutId id="2147483951" r:id="rId10"/>
    <p:sldLayoutId id="2147483952" r:id="rId11"/>
    <p:sldLayoutId id="2147483957" r:id="rId12"/>
    <p:sldLayoutId id="2147483958" r:id="rId13"/>
    <p:sldLayoutId id="2147483959" r:id="rId14"/>
    <p:sldLayoutId id="2147483961" r:id="rId15"/>
    <p:sldLayoutId id="2147483962" r:id="rId16"/>
    <p:sldLayoutId id="2147484004" r:id="rId17"/>
    <p:sldLayoutId id="2147484008" r:id="rId18"/>
    <p:sldLayoutId id="2147484009" r:id="rId19"/>
    <p:sldLayoutId id="2147484010" r:id="rId20"/>
    <p:sldLayoutId id="2147484011" r:id="rId21"/>
    <p:sldLayoutId id="2147484012" r:id="rId22"/>
    <p:sldLayoutId id="2147484013" r:id="rId23"/>
  </p:sldLayoutIdLst>
  <p:hf hdr="0" dt="0"/>
  <p:txStyles>
    <p:title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42">
            <a:extLst>
              <a:ext uri="{96DAC541-7B7A-43D3-8B79-37D633B846F1}">
                <asvg:svgBlip xmlns:asvg="http://schemas.microsoft.com/office/drawing/2016/SVG/main" r:embed="rId4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733953160"/>
      </p:ext>
    </p:extLst>
  </p:cSld>
  <p:clrMap bg1="dk1" tx1="lt1" bg2="dk2" tx2="lt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 id="2147484030" r:id="rId16"/>
    <p:sldLayoutId id="2147484031" r:id="rId17"/>
    <p:sldLayoutId id="2147484032" r:id="rId18"/>
    <p:sldLayoutId id="2147484033" r:id="rId19"/>
    <p:sldLayoutId id="2147484034" r:id="rId20"/>
    <p:sldLayoutId id="2147484035" r:id="rId21"/>
    <p:sldLayoutId id="2147484036" r:id="rId22"/>
    <p:sldLayoutId id="2147484037" r:id="rId23"/>
    <p:sldLayoutId id="2147484039" r:id="rId24"/>
    <p:sldLayoutId id="2147484040" r:id="rId25"/>
    <p:sldLayoutId id="2147484041" r:id="rId26"/>
    <p:sldLayoutId id="2147484042" r:id="rId27"/>
    <p:sldLayoutId id="2147484043" r:id="rId28"/>
    <p:sldLayoutId id="2147484044" r:id="rId29"/>
    <p:sldLayoutId id="2147484045" r:id="rId30"/>
    <p:sldLayoutId id="2147484046" r:id="rId31"/>
    <p:sldLayoutId id="2147484047" r:id="rId32"/>
    <p:sldLayoutId id="2147484048" r:id="rId33"/>
    <p:sldLayoutId id="2147484049" r:id="rId34"/>
    <p:sldLayoutId id="2147484050" r:id="rId35"/>
    <p:sldLayoutId id="2147484051" r:id="rId36"/>
    <p:sldLayoutId id="2147484052" r:id="rId37"/>
    <p:sldLayoutId id="2147484053" r:id="rId38"/>
    <p:sldLayoutId id="2147484054" r:id="rId39"/>
    <p:sldLayoutId id="2147484055" r:id="rId40"/>
  </p:sldLayoutIdLst>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5.png"/><Relationship Id="rId18" Type="http://schemas.openxmlformats.org/officeDocument/2006/relationships/image" Target="../media/image39.svg"/><Relationship Id="rId26" Type="http://schemas.openxmlformats.org/officeDocument/2006/relationships/image" Target="../media/image47.svg"/><Relationship Id="rId3" Type="http://schemas.openxmlformats.org/officeDocument/2006/relationships/image" Target="../media/image27.png"/><Relationship Id="rId21" Type="http://schemas.openxmlformats.org/officeDocument/2006/relationships/image" Target="../media/image42.png"/><Relationship Id="rId7" Type="http://schemas.openxmlformats.org/officeDocument/2006/relationships/image" Target="../media/image30.png"/><Relationship Id="rId12" Type="http://schemas.microsoft.com/office/2007/relationships/hdphoto" Target="../media/hdphoto3.wdp"/><Relationship Id="rId17" Type="http://schemas.openxmlformats.org/officeDocument/2006/relationships/image" Target="../media/image38.png"/><Relationship Id="rId25" Type="http://schemas.openxmlformats.org/officeDocument/2006/relationships/image" Target="../media/image46.png"/><Relationship Id="rId2" Type="http://schemas.openxmlformats.org/officeDocument/2006/relationships/notesSlide" Target="../notesSlides/notesSlide4.xml"/><Relationship Id="rId16" Type="http://schemas.openxmlformats.org/officeDocument/2006/relationships/image" Target="../media/image37.png"/><Relationship Id="rId20" Type="http://schemas.openxmlformats.org/officeDocument/2006/relationships/image" Target="../media/image41.svg"/><Relationship Id="rId1" Type="http://schemas.openxmlformats.org/officeDocument/2006/relationships/slideLayout" Target="../slideLayouts/slideLayout63.xml"/><Relationship Id="rId6" Type="http://schemas.openxmlformats.org/officeDocument/2006/relationships/image" Target="../media/image29.svg"/><Relationship Id="rId11" Type="http://schemas.openxmlformats.org/officeDocument/2006/relationships/image" Target="../media/image34.png"/><Relationship Id="rId24" Type="http://schemas.openxmlformats.org/officeDocument/2006/relationships/image" Target="../media/image45.svg"/><Relationship Id="rId5" Type="http://schemas.openxmlformats.org/officeDocument/2006/relationships/image" Target="../media/image28.png"/><Relationship Id="rId15" Type="http://schemas.microsoft.com/office/2007/relationships/hdphoto" Target="../media/hdphoto4.wdp"/><Relationship Id="rId23" Type="http://schemas.openxmlformats.org/officeDocument/2006/relationships/image" Target="../media/image44.png"/><Relationship Id="rId10" Type="http://schemas.openxmlformats.org/officeDocument/2006/relationships/image" Target="../media/image33.svg"/><Relationship Id="rId19" Type="http://schemas.openxmlformats.org/officeDocument/2006/relationships/image" Target="../media/image40.png"/><Relationship Id="rId4" Type="http://schemas.microsoft.com/office/2007/relationships/hdphoto" Target="../media/hdphoto2.wdp"/><Relationship Id="rId9" Type="http://schemas.openxmlformats.org/officeDocument/2006/relationships/image" Target="../media/image32.png"/><Relationship Id="rId14" Type="http://schemas.openxmlformats.org/officeDocument/2006/relationships/image" Target="../media/image36.png"/><Relationship Id="rId22" Type="http://schemas.openxmlformats.org/officeDocument/2006/relationships/image" Target="../media/image43.sv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49.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hyperlink" Target="https://langchain-ai.github.io/langgraph/concepts/low_level/#graphs" TargetMode="External"/><Relationship Id="rId2" Type="http://schemas.openxmlformats.org/officeDocument/2006/relationships/notesSlide" Target="../notesSlides/notesSlide8.xml"/><Relationship Id="rId1" Type="http://schemas.openxmlformats.org/officeDocument/2006/relationships/slideLayout" Target="../slideLayouts/slideLayout54.xml"/><Relationship Id="rId4" Type="http://schemas.openxmlformats.org/officeDocument/2006/relationships/hyperlink" Target="https://learn.deeplearning.ai/courses/ai-agents-in-langgraph"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0.xml"/><Relationship Id="rId1" Type="http://schemas.openxmlformats.org/officeDocument/2006/relationships/slideLayout" Target="../slideLayouts/slideLayout51.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 Type="http://schemas.openxmlformats.org/officeDocument/2006/relationships/hyperlink" Target="https://aka.ms/CosmosDB/BankingAgentWorkshop" TargetMode="External"/><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0.xml.rels><?xml version="1.0" encoding="UTF-8" standalone="yes"?>
<Relationships xmlns="http://schemas.openxmlformats.org/package/2006/relationships"><Relationship Id="rId2" Type="http://schemas.openxmlformats.org/officeDocument/2006/relationships/hyperlink" Target="https://aka.ms/CosmosDB/BankingAgentWorkshop" TargetMode="Externa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0.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sv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60.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6B70F-D169-9FAB-BC09-EFCF6AA681DD}"/>
              </a:ext>
            </a:extLst>
          </p:cNvPr>
          <p:cNvSpPr>
            <a:spLocks noGrp="1"/>
          </p:cNvSpPr>
          <p:nvPr>
            <p:ph type="title" idx="4294967295"/>
          </p:nvPr>
        </p:nvSpPr>
        <p:spPr>
          <a:xfrm>
            <a:off x="563880" y="-724535"/>
            <a:ext cx="11064240" cy="724535"/>
          </a:xfrm>
        </p:spPr>
        <p:txBody>
          <a:bodyPr/>
          <a:lstStyle/>
          <a:p>
            <a:r>
              <a:rPr lang="en-US">
                <a:solidFill>
                  <a:srgbClr val="000000"/>
                </a:solidFill>
              </a:rPr>
              <a:t>Microsoft Fabric Community Conference</a:t>
            </a:r>
          </a:p>
        </p:txBody>
      </p:sp>
    </p:spTree>
    <p:extLst>
      <p:ext uri="{BB962C8B-B14F-4D97-AF65-F5344CB8AC3E}">
        <p14:creationId xmlns:p14="http://schemas.microsoft.com/office/powerpoint/2010/main" val="56155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B943-027A-2A3C-F10A-955B7528867C}"/>
              </a:ext>
            </a:extLst>
          </p:cNvPr>
          <p:cNvSpPr>
            <a:spLocks noGrp="1"/>
          </p:cNvSpPr>
          <p:nvPr>
            <p:ph type="title"/>
          </p:nvPr>
        </p:nvSpPr>
        <p:spPr/>
        <p:txBody>
          <a:bodyPr/>
          <a:lstStyle/>
          <a:p>
            <a:pPr algn="ctr"/>
            <a:r>
              <a:rPr lang="en-US">
                <a:solidFill>
                  <a:srgbClr val="000000"/>
                </a:solidFill>
                <a:latin typeface="+mn-lt"/>
              </a:rPr>
              <a:t>Common features of AI Agents</a:t>
            </a:r>
          </a:p>
        </p:txBody>
      </p:sp>
      <p:sp>
        <p:nvSpPr>
          <p:cNvPr id="8" name="Rectangle 7">
            <a:extLst>
              <a:ext uri="{FF2B5EF4-FFF2-40B4-BE49-F238E27FC236}">
                <a16:creationId xmlns:a16="http://schemas.microsoft.com/office/drawing/2014/main" id="{677721C2-E979-3BB1-F513-BA361D68785A}"/>
              </a:ext>
            </a:extLst>
          </p:cNvPr>
          <p:cNvSpPr/>
          <p:nvPr/>
        </p:nvSpPr>
        <p:spPr bwMode="auto">
          <a:xfrm>
            <a:off x="463297" y="1401364"/>
            <a:ext cx="10641106" cy="50969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US" sz="2400" b="1" dirty="0">
                <a:solidFill>
                  <a:schemeClr val="accent2"/>
                </a:solidFill>
              </a:rPr>
              <a:t>Planning. </a:t>
            </a:r>
            <a:r>
              <a:rPr lang="en-US" sz="2400" dirty="0">
                <a:solidFill>
                  <a:srgbClr val="000000"/>
                </a:solidFill>
              </a:rPr>
              <a:t>AI agents can create step-by-step plans and can use feedback to improve refine future outputs.</a:t>
            </a:r>
          </a:p>
          <a:p>
            <a:pPr marL="285750" indent="-285750">
              <a:buFont typeface="Arial" panose="020B0604020202020204" pitchFamily="34" charset="0"/>
              <a:buChar char="•"/>
            </a:pPr>
            <a:endParaRPr lang="en-US" sz="2400" dirty="0">
              <a:solidFill>
                <a:srgbClr val="000000"/>
              </a:solidFill>
            </a:endParaRPr>
          </a:p>
          <a:p>
            <a:pPr marL="285750" indent="-285750">
              <a:buFont typeface="Arial" panose="020B0604020202020204" pitchFamily="34" charset="0"/>
              <a:buChar char="•"/>
            </a:pPr>
            <a:r>
              <a:rPr lang="en-US" sz="2400" b="1" dirty="0">
                <a:solidFill>
                  <a:schemeClr val="accent2"/>
                </a:solidFill>
              </a:rPr>
              <a:t>Memory. </a:t>
            </a:r>
            <a:r>
              <a:rPr lang="en-US" sz="2400" dirty="0">
                <a:solidFill>
                  <a:srgbClr val="000000"/>
                </a:solidFill>
              </a:rPr>
              <a:t>Agents rely on short-term memory for immediate prompts and leverage long-term data retention—often via retrieval-augmented generation (RAG)—for broader context and recall.</a:t>
            </a:r>
          </a:p>
          <a:p>
            <a:pPr marL="285750" indent="-285750">
              <a:buFont typeface="Arial" panose="020B0604020202020204" pitchFamily="34" charset="0"/>
              <a:buChar char="•"/>
            </a:pPr>
            <a:endParaRPr lang="en-US" sz="2400" dirty="0">
              <a:solidFill>
                <a:srgbClr val="000000"/>
              </a:solidFill>
            </a:endParaRPr>
          </a:p>
          <a:p>
            <a:pPr marL="285750" indent="-285750">
              <a:buFont typeface="Arial" panose="020B0604020202020204" pitchFamily="34" charset="0"/>
              <a:buChar char="•"/>
            </a:pPr>
            <a:r>
              <a:rPr lang="en-US" sz="2400" b="1" i="0" dirty="0">
                <a:solidFill>
                  <a:schemeClr val="accent2"/>
                </a:solidFill>
                <a:effectLst/>
              </a:rPr>
              <a:t>Perception</a:t>
            </a:r>
            <a:r>
              <a:rPr lang="en-US" sz="2400" dirty="0">
                <a:solidFill>
                  <a:schemeClr val="accent2"/>
                </a:solidFill>
              </a:rPr>
              <a:t>.</a:t>
            </a:r>
            <a:r>
              <a:rPr lang="en-US" sz="2400" b="0" i="0" dirty="0">
                <a:solidFill>
                  <a:schemeClr val="accent2"/>
                </a:solidFill>
                <a:effectLst/>
              </a:rPr>
              <a:t> </a:t>
            </a:r>
            <a:r>
              <a:rPr lang="en-US" sz="2400" b="0" i="0" dirty="0">
                <a:solidFill>
                  <a:srgbClr val="000000"/>
                </a:solidFill>
                <a:effectLst/>
              </a:rPr>
              <a:t>AI agents can retrieve data and process information making them more interactive and contextually aware. </a:t>
            </a:r>
            <a:endParaRPr lang="en-US" sz="2400" dirty="0">
              <a:solidFill>
                <a:srgbClr val="000000"/>
              </a:solidFill>
            </a:endParaRPr>
          </a:p>
          <a:p>
            <a:pPr marL="285750" indent="-285750">
              <a:buFont typeface="Arial" panose="020B0604020202020204" pitchFamily="34" charset="0"/>
              <a:buChar char="•"/>
            </a:pPr>
            <a:endParaRPr lang="en-US" sz="2400" dirty="0">
              <a:solidFill>
                <a:srgbClr val="000000"/>
              </a:solidFill>
            </a:endParaRPr>
          </a:p>
          <a:p>
            <a:pPr marL="285750" indent="-285750">
              <a:buFont typeface="Arial" panose="020B0604020202020204" pitchFamily="34" charset="0"/>
              <a:buChar char="•"/>
            </a:pPr>
            <a:r>
              <a:rPr lang="en-US" sz="2400" b="1" dirty="0">
                <a:solidFill>
                  <a:schemeClr val="accent2"/>
                </a:solidFill>
              </a:rPr>
              <a:t>Tool Use. </a:t>
            </a:r>
            <a:r>
              <a:rPr lang="en-US" sz="2400" dirty="0">
                <a:solidFill>
                  <a:srgbClr val="000000"/>
                </a:solidFill>
              </a:rPr>
              <a:t>Agents can run functions or call external APIs for information or to perform actions. These are also called tools.</a:t>
            </a:r>
          </a:p>
        </p:txBody>
      </p:sp>
    </p:spTree>
    <p:extLst>
      <p:ext uri="{BB962C8B-B14F-4D97-AF65-F5344CB8AC3E}">
        <p14:creationId xmlns:p14="http://schemas.microsoft.com/office/powerpoint/2010/main" val="398139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CE48F-1C4C-8EDE-4BB4-5C6A38C1A86F}"/>
              </a:ext>
            </a:extLst>
          </p:cNvPr>
          <p:cNvSpPr>
            <a:spLocks noGrp="1"/>
          </p:cNvSpPr>
          <p:nvPr>
            <p:ph type="title"/>
          </p:nvPr>
        </p:nvSpPr>
        <p:spPr/>
        <p:txBody>
          <a:bodyPr/>
          <a:lstStyle/>
          <a:p>
            <a:r>
              <a:rPr lang="en-US">
                <a:solidFill>
                  <a:schemeClr val="tx2"/>
                </a:solidFill>
              </a:rPr>
              <a:t>AI Agents are a lot like “intelligent” functions</a:t>
            </a:r>
          </a:p>
        </p:txBody>
      </p:sp>
      <p:sp>
        <p:nvSpPr>
          <p:cNvPr id="5" name="Rectangle 2">
            <a:extLst>
              <a:ext uri="{FF2B5EF4-FFF2-40B4-BE49-F238E27FC236}">
                <a16:creationId xmlns:a16="http://schemas.microsoft.com/office/drawing/2014/main" id="{A6A0B929-F138-0940-0A17-5AB38F630EFE}"/>
              </a:ext>
            </a:extLst>
          </p:cNvPr>
          <p:cNvSpPr>
            <a:spLocks noChangeArrowheads="1"/>
          </p:cNvSpPr>
          <p:nvPr/>
        </p:nvSpPr>
        <p:spPr bwMode="auto">
          <a:xfrm>
            <a:off x="414530" y="1149294"/>
            <a:ext cx="11338558"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accent2"/>
                </a:solidFill>
                <a:effectLst/>
              </a:rPr>
              <a:t>Has inputs &amp; outputs.</a:t>
            </a:r>
            <a:endParaRPr kumimoji="0" lang="en-US" altLang="en-US" sz="2400" b="0" i="0" u="none" strike="noStrike" cap="none" normalizeH="0" baseline="0" dirty="0">
              <a:ln>
                <a:noFill/>
              </a:ln>
              <a:solidFill>
                <a:schemeClr val="accent2"/>
              </a:solidFill>
              <a:effectLst/>
            </a:endParaRPr>
          </a:p>
          <a:p>
            <a:pPr marL="285750" indent="-285750" eaLnBrk="0" fontAlgn="base" hangingPunct="0">
              <a:spcBef>
                <a:spcPct val="0"/>
              </a:spcBef>
              <a:spcAft>
                <a:spcPct val="0"/>
              </a:spcAft>
              <a:buFont typeface="Arial" panose="020B0604020202020204" pitchFamily="34" charset="0"/>
              <a:buChar char="•"/>
            </a:pPr>
            <a:r>
              <a:rPr lang="en-US" altLang="en-US" sz="2400" b="1" dirty="0"/>
              <a:t>Fu</a:t>
            </a:r>
            <a:r>
              <a:rPr kumimoji="0" lang="en-US" altLang="en-US" sz="2400" b="1" i="0" u="none" strike="noStrike" cap="none" normalizeH="0" baseline="0" dirty="0">
                <a:ln>
                  <a:noFill/>
                </a:ln>
                <a:solidFill>
                  <a:schemeClr val="tx1"/>
                </a:solidFill>
                <a:effectLst/>
              </a:rPr>
              <a:t>nctions</a:t>
            </a:r>
            <a:r>
              <a:rPr kumimoji="0" lang="en-US" altLang="en-US" sz="2400" b="0" i="0" u="none" strike="noStrike" cap="none" normalizeH="0" baseline="0" dirty="0">
                <a:ln>
                  <a:noFill/>
                </a:ln>
                <a:solidFill>
                  <a:schemeClr val="tx1"/>
                </a:solidFill>
                <a:effectLst/>
              </a:rPr>
              <a:t> take arguments and can (optionally) return something,</a:t>
            </a:r>
          </a:p>
          <a:p>
            <a:pPr marL="285750" indent="-28575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a:ln>
                  <a:noFill/>
                </a:ln>
                <a:solidFill>
                  <a:schemeClr val="tx1"/>
                </a:solidFill>
                <a:effectLst/>
              </a:rPr>
              <a:t>AI agents </a:t>
            </a:r>
            <a:r>
              <a:rPr kumimoji="0" lang="en-US" altLang="en-US" sz="2400" b="0" i="0" u="none" strike="noStrike" cap="none" normalizeH="0" baseline="0" dirty="0">
                <a:ln>
                  <a:noFill/>
                </a:ln>
                <a:solidFill>
                  <a:schemeClr val="tx1"/>
                </a:solidFill>
                <a:effectLst/>
              </a:rPr>
              <a:t>process prompts or data and then generate responses or actions.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accent2"/>
                </a:solidFill>
                <a:effectLst/>
              </a:rPr>
              <a:t>Encapsulates logic</a:t>
            </a:r>
            <a:endParaRPr kumimoji="0" lang="en-US" altLang="en-US" sz="2400" b="0" i="0" u="none" strike="noStrike" cap="none" normalizeH="0" baseline="0" dirty="0">
              <a:ln>
                <a:noFill/>
              </a:ln>
              <a:solidFill>
                <a:schemeClr val="accent2"/>
              </a:solidFill>
              <a:effectLst/>
            </a:endParaRPr>
          </a:p>
          <a:p>
            <a:pPr marL="285750" indent="-28575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a:ln>
                  <a:noFill/>
                </a:ln>
                <a:solidFill>
                  <a:schemeClr val="tx1"/>
                </a:solidFill>
                <a:effectLst/>
              </a:rPr>
              <a:t>Functions</a:t>
            </a:r>
            <a:r>
              <a:rPr kumimoji="0" lang="en-US" altLang="en-US" sz="2400" b="0" i="0" u="none" strike="noStrike" cap="none" normalizeH="0" baseline="0" dirty="0">
                <a:ln>
                  <a:noFill/>
                </a:ln>
                <a:solidFill>
                  <a:schemeClr val="tx1"/>
                </a:solidFill>
                <a:effectLst/>
              </a:rPr>
              <a:t> contain code that executes a specific task.</a:t>
            </a:r>
            <a:endParaRPr lang="en-US" altLang="en-US" sz="2400" dirty="0"/>
          </a:p>
          <a:p>
            <a:pPr marL="285750" indent="-28575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a:ln>
                  <a:noFill/>
                </a:ln>
                <a:solidFill>
                  <a:schemeClr val="tx1"/>
                </a:solidFill>
                <a:effectLst/>
              </a:rPr>
              <a:t>AI agents </a:t>
            </a:r>
            <a:r>
              <a:rPr kumimoji="0" lang="en-US" altLang="en-US" sz="2400" b="0" i="0" u="none" strike="noStrike" cap="none" normalizeH="0" baseline="0" dirty="0">
                <a:ln>
                  <a:noFill/>
                </a:ln>
                <a:solidFill>
                  <a:schemeClr val="tx1"/>
                </a:solidFill>
                <a:effectLst/>
              </a:rPr>
              <a:t>encapsulate reasoning steps and decision-making processes.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accent2"/>
                </a:solidFill>
                <a:effectLst/>
              </a:rPr>
              <a:t>Modular &amp; </a:t>
            </a:r>
            <a:r>
              <a:rPr lang="en-US" altLang="en-US" sz="2400" b="1" dirty="0">
                <a:solidFill>
                  <a:schemeClr val="accent2"/>
                </a:solidFill>
              </a:rPr>
              <a:t>r</a:t>
            </a:r>
            <a:r>
              <a:rPr kumimoji="0" lang="en-US" altLang="en-US" sz="2400" b="1" i="0" u="none" strike="noStrike" cap="none" normalizeH="0" baseline="0" dirty="0">
                <a:ln>
                  <a:noFill/>
                </a:ln>
                <a:solidFill>
                  <a:schemeClr val="accent2"/>
                </a:solidFill>
                <a:effectLst/>
              </a:rPr>
              <a:t>eusable</a:t>
            </a:r>
            <a:endParaRPr kumimoji="0" lang="en-US" altLang="en-US" sz="2400" b="0" i="0" u="none" strike="noStrike" cap="none" normalizeH="0" baseline="0" dirty="0">
              <a:ln>
                <a:noFill/>
              </a:ln>
              <a:solidFill>
                <a:schemeClr val="accent2"/>
              </a:solidFill>
              <a:effectLst/>
            </a:endParaRPr>
          </a:p>
          <a:p>
            <a:pPr marL="285750" indent="-285750" eaLnBrk="0" fontAlgn="base" hangingPunct="0">
              <a:spcBef>
                <a:spcPct val="0"/>
              </a:spcBef>
              <a:spcAft>
                <a:spcPct val="0"/>
              </a:spcAft>
              <a:buFont typeface="Arial" panose="020B0604020202020204" pitchFamily="34" charset="0"/>
              <a:buChar char="•"/>
            </a:pPr>
            <a:r>
              <a:rPr lang="en-US" altLang="en-US" sz="2400" b="1" dirty="0"/>
              <a:t>Both F</a:t>
            </a:r>
            <a:r>
              <a:rPr kumimoji="0" lang="en-US" altLang="en-US" sz="2400" b="1" i="0" u="none" strike="noStrike" cap="none" normalizeH="0" baseline="0" dirty="0">
                <a:ln>
                  <a:noFill/>
                </a:ln>
                <a:solidFill>
                  <a:schemeClr val="tx1"/>
                </a:solidFill>
                <a:effectLst/>
              </a:rPr>
              <a:t>unctions</a:t>
            </a:r>
            <a:r>
              <a:rPr kumimoji="0" lang="en-US" altLang="en-US" sz="2400" b="0" i="0" u="none" strike="noStrike" cap="none" normalizeH="0" baseline="0" dirty="0">
                <a:ln>
                  <a:noFill/>
                </a:ln>
                <a:solidFill>
                  <a:schemeClr val="tx1"/>
                </a:solidFill>
                <a:effectLst/>
              </a:rPr>
              <a:t> and </a:t>
            </a:r>
            <a:r>
              <a:rPr kumimoji="0" lang="en-US" altLang="en-US" sz="2400" b="1" i="0" u="none" strike="noStrike" cap="none" normalizeH="0" baseline="0" dirty="0">
                <a:ln>
                  <a:noFill/>
                </a:ln>
                <a:solidFill>
                  <a:schemeClr val="tx1"/>
                </a:solidFill>
                <a:effectLst/>
              </a:rPr>
              <a:t>AI agents </a:t>
            </a:r>
            <a:r>
              <a:rPr kumimoji="0" lang="en-US" altLang="en-US" sz="2400" b="0" i="0" u="none" strike="noStrike" cap="none" normalizeH="0" baseline="0" dirty="0">
                <a:ln>
                  <a:noFill/>
                </a:ln>
                <a:solidFill>
                  <a:schemeClr val="tx1"/>
                </a:solidFill>
                <a:effectLst/>
              </a:rPr>
              <a:t>can be “called” repeatedly in different parts of an application</a:t>
            </a:r>
            <a:r>
              <a:rPr lang="en-US" altLang="en-US" sz="2400" dirty="0"/>
              <a:t> </a:t>
            </a:r>
            <a:r>
              <a:rPr kumimoji="0" lang="en-US" altLang="en-US" sz="2400" b="0" i="0" u="none" strike="noStrike" cap="none" normalizeH="0" baseline="0" dirty="0">
                <a:ln>
                  <a:noFill/>
                </a:ln>
                <a:solidFill>
                  <a:schemeClr val="tx1"/>
                </a:solidFill>
                <a:effectLst/>
              </a:rPr>
              <a:t>each time performing their specialized task.</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accent2"/>
                </a:solidFill>
                <a:effectLst/>
              </a:rPr>
              <a:t>Composable</a:t>
            </a:r>
            <a:endParaRPr kumimoji="0" lang="en-US" altLang="en-US" sz="2400" b="0" i="0" u="none" strike="noStrike" cap="none" normalizeH="0" baseline="0" dirty="0">
              <a:ln>
                <a:noFill/>
              </a:ln>
              <a:solidFill>
                <a:schemeClr val="accent2"/>
              </a:solidFill>
              <a:effectLst/>
            </a:endParaRPr>
          </a:p>
          <a:p>
            <a:pPr marL="285750" indent="-28575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Both </a:t>
            </a:r>
            <a:r>
              <a:rPr kumimoji="0" lang="en-US" altLang="en-US" sz="2400" b="1" i="0" u="none" strike="noStrike" cap="none" normalizeH="0" baseline="0" dirty="0">
                <a:ln>
                  <a:noFill/>
                </a:ln>
                <a:solidFill>
                  <a:schemeClr val="tx1"/>
                </a:solidFill>
                <a:effectLst/>
              </a:rPr>
              <a:t>Functions</a:t>
            </a:r>
            <a:r>
              <a:rPr kumimoji="0" lang="en-US" altLang="en-US" sz="2400" b="0" i="0" u="none" strike="noStrike" cap="none" normalizeH="0" baseline="0" dirty="0">
                <a:ln>
                  <a:noFill/>
                </a:ln>
                <a:solidFill>
                  <a:schemeClr val="tx1"/>
                </a:solidFill>
                <a:effectLst/>
              </a:rPr>
              <a:t> and </a:t>
            </a:r>
            <a:r>
              <a:rPr kumimoji="0" lang="en-US" altLang="en-US" sz="2400" b="1" i="0" u="none" strike="noStrike" cap="none" normalizeH="0" baseline="0" dirty="0">
                <a:ln>
                  <a:noFill/>
                </a:ln>
                <a:solidFill>
                  <a:schemeClr val="tx1"/>
                </a:solidFill>
                <a:effectLst/>
              </a:rPr>
              <a:t>AI Agents </a:t>
            </a:r>
            <a:r>
              <a:rPr kumimoji="0" lang="en-US" altLang="en-US" sz="2400" b="0" i="0" u="none" strike="noStrike" cap="none" normalizeH="0" baseline="0" dirty="0">
                <a:ln>
                  <a:noFill/>
                </a:ln>
                <a:solidFill>
                  <a:schemeClr val="tx1"/>
                </a:solidFill>
                <a:effectLst/>
              </a:rPr>
              <a:t>and can be chained or orchestrated with other agents/functions, enabling complex workflows from simpler building blocks. </a:t>
            </a:r>
          </a:p>
        </p:txBody>
      </p:sp>
    </p:spTree>
    <p:extLst>
      <p:ext uri="{BB962C8B-B14F-4D97-AF65-F5344CB8AC3E}">
        <p14:creationId xmlns:p14="http://schemas.microsoft.com/office/powerpoint/2010/main" val="212190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DE1AD-827F-9045-5257-D718BEDBB4B2}"/>
            </a:ext>
          </a:extLst>
        </p:cNvPr>
        <p:cNvGrpSpPr/>
        <p:nvPr/>
      </p:nvGrpSpPr>
      <p:grpSpPr>
        <a:xfrm>
          <a:off x="0" y="0"/>
          <a:ext cx="0" cy="0"/>
          <a:chOff x="0" y="0"/>
          <a:chExt cx="0" cy="0"/>
        </a:xfrm>
      </p:grpSpPr>
      <p:sp>
        <p:nvSpPr>
          <p:cNvPr id="21" name="Rectangle: Rounded Corners 19">
            <a:extLst>
              <a:ext uri="{FF2B5EF4-FFF2-40B4-BE49-F238E27FC236}">
                <a16:creationId xmlns:a16="http://schemas.microsoft.com/office/drawing/2014/main" id="{E1D6B69B-718B-0A26-8CB0-D5F09F319999}"/>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ea typeface="Segoe UI" pitchFamily="34" charset="0"/>
              <a:cs typeface="Segoe UI" pitchFamily="34" charset="0"/>
            </a:endParaRPr>
          </a:p>
        </p:txBody>
      </p:sp>
      <p:sp>
        <p:nvSpPr>
          <p:cNvPr id="17" name="Title 16">
            <a:extLst>
              <a:ext uri="{FF2B5EF4-FFF2-40B4-BE49-F238E27FC236}">
                <a16:creationId xmlns:a16="http://schemas.microsoft.com/office/drawing/2014/main" id="{2295E134-EB15-2A64-D225-808EDD8896C7}"/>
              </a:ext>
            </a:extLst>
          </p:cNvPr>
          <p:cNvSpPr>
            <a:spLocks noGrp="1"/>
          </p:cNvSpPr>
          <p:nvPr>
            <p:ph type="title"/>
          </p:nvPr>
        </p:nvSpPr>
        <p:spPr>
          <a:xfrm>
            <a:off x="588263" y="457200"/>
            <a:ext cx="11018520" cy="553998"/>
          </a:xfrm>
        </p:spPr>
        <p:txBody>
          <a:bodyPr/>
          <a:lstStyle/>
          <a:p>
            <a:pPr marL="0" defTabSz="932472" fontAlgn="base">
              <a:spcAft>
                <a:spcPct val="0"/>
              </a:spcAft>
              <a:defRPr/>
            </a:pPr>
            <a:r>
              <a:rPr lang="en-US" dirty="0">
                <a:solidFill>
                  <a:srgbClr val="000000"/>
                </a:solidFill>
                <a:latin typeface="+mn-lt"/>
                <a:cs typeface="+mn-cs"/>
              </a:rPr>
              <a:t>GenAI + Data Use Cases with Azure Cosmos DB</a:t>
            </a:r>
          </a:p>
        </p:txBody>
      </p:sp>
      <p:grpSp>
        <p:nvGrpSpPr>
          <p:cNvPr id="36" name="Group 35" descr="Operational and vector database">
            <a:extLst>
              <a:ext uri="{FF2B5EF4-FFF2-40B4-BE49-F238E27FC236}">
                <a16:creationId xmlns:a16="http://schemas.microsoft.com/office/drawing/2014/main" id="{322093FD-6E8A-F65C-4E56-F2B7AE5C9F8F}"/>
              </a:ext>
            </a:extLst>
          </p:cNvPr>
          <p:cNvGrpSpPr/>
          <p:nvPr/>
        </p:nvGrpSpPr>
        <p:grpSpPr>
          <a:xfrm>
            <a:off x="658192" y="2455223"/>
            <a:ext cx="1968500" cy="2167577"/>
            <a:chOff x="658192" y="2455223"/>
            <a:chExt cx="1968500" cy="2167577"/>
          </a:xfrm>
        </p:grpSpPr>
        <p:sp>
          <p:nvSpPr>
            <p:cNvPr id="10" name="Rounded Rectangle 6">
              <a:extLst>
                <a:ext uri="{FF2B5EF4-FFF2-40B4-BE49-F238E27FC236}">
                  <a16:creationId xmlns:a16="http://schemas.microsoft.com/office/drawing/2014/main" id="{97077BF0-6F03-1BEA-504C-DABBCFCE6F57}"/>
                </a:ext>
                <a:ext uri="{C183D7F6-B498-43B3-948B-1728B52AA6E4}">
                  <adec:decorative xmlns:adec="http://schemas.microsoft.com/office/drawing/2017/decorative" val="1"/>
                </a:ext>
              </a:extLst>
            </p:cNvPr>
            <p:cNvSpPr/>
            <p:nvPr/>
          </p:nvSpPr>
          <p:spPr bwMode="auto">
            <a:xfrm>
              <a:off x="658192" y="3048000"/>
              <a:ext cx="1968500"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No ETL</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Consistent data</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Reduce complexity &amp; costs</a:t>
              </a:r>
            </a:p>
          </p:txBody>
        </p:sp>
        <p:sp>
          <p:nvSpPr>
            <p:cNvPr id="27" name="TextBox 26">
              <a:extLst>
                <a:ext uri="{FF2B5EF4-FFF2-40B4-BE49-F238E27FC236}">
                  <a16:creationId xmlns:a16="http://schemas.microsoft.com/office/drawing/2014/main" id="{4BF6E386-3B94-36B0-7F57-6AA0D7388E13}"/>
                </a:ext>
              </a:extLst>
            </p:cNvPr>
            <p:cNvSpPr txBox="1"/>
            <p:nvPr/>
          </p:nvSpPr>
          <p:spPr>
            <a:xfrm>
              <a:off x="753442" y="2455223"/>
              <a:ext cx="1778000" cy="461665"/>
            </a:xfrm>
            <a:prstGeom prst="rect">
              <a:avLst/>
            </a:prstGeom>
            <a:noFill/>
          </p:spPr>
          <p:txBody>
            <a:bodyPr wrap="square" lIns="0" tIns="0" rIns="0" bIns="0" anchor="t">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w="3175">
                    <a:noFill/>
                  </a:ln>
                  <a:solidFill>
                    <a:srgbClr val="000000"/>
                  </a:solidFill>
                  <a:effectLst/>
                  <a:uLnTx/>
                  <a:uFillTx/>
                  <a:latin typeface="Segoe Sans Display Semibold" pitchFamily="2" charset="0"/>
                  <a:cs typeface="Segoe Sans Display Semibold" pitchFamily="2" charset="0"/>
                </a:rPr>
                <a:t>Operational + Vector Database</a:t>
              </a:r>
            </a:p>
          </p:txBody>
        </p:sp>
      </p:grpSp>
      <p:grpSp>
        <p:nvGrpSpPr>
          <p:cNvPr id="37" name="Group 36" descr="retrieval augmented generation (rag)">
            <a:extLst>
              <a:ext uri="{FF2B5EF4-FFF2-40B4-BE49-F238E27FC236}">
                <a16:creationId xmlns:a16="http://schemas.microsoft.com/office/drawing/2014/main" id="{99C47ECF-F0A7-6F14-D9E3-F3C2505FEA16}"/>
              </a:ext>
            </a:extLst>
          </p:cNvPr>
          <p:cNvGrpSpPr/>
          <p:nvPr/>
        </p:nvGrpSpPr>
        <p:grpSpPr>
          <a:xfrm>
            <a:off x="2851698" y="2455223"/>
            <a:ext cx="2038742" cy="2167577"/>
            <a:chOff x="2851698" y="2455223"/>
            <a:chExt cx="2038742" cy="2167577"/>
          </a:xfrm>
        </p:grpSpPr>
        <p:sp>
          <p:nvSpPr>
            <p:cNvPr id="11" name="Rounded Rectangle 6">
              <a:extLst>
                <a:ext uri="{FF2B5EF4-FFF2-40B4-BE49-F238E27FC236}">
                  <a16:creationId xmlns:a16="http://schemas.microsoft.com/office/drawing/2014/main" id="{A8842A12-A2CC-41A3-BA64-E7009FAB363D}"/>
                </a:ext>
                <a:ext uri="{C183D7F6-B498-43B3-948B-1728B52AA6E4}">
                  <adec:decorative xmlns:adec="http://schemas.microsoft.com/office/drawing/2017/decorative" val="1"/>
                </a:ext>
              </a:extLst>
            </p:cNvPr>
            <p:cNvSpPr/>
            <p:nvPr/>
          </p:nvSpPr>
          <p:spPr bwMode="auto">
            <a:xfrm>
              <a:off x="2987174" y="3048000"/>
              <a:ext cx="1767790"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mn-ea"/>
                  <a:cs typeface="Segoe UI" panose="020B0502040204020203" pitchFamily="34" charset="0"/>
                </a:rPr>
                <a:t>Personalize LLM on your data</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mn-ea"/>
                  <a:cs typeface="Segoe UI" panose="020B0502040204020203" pitchFamily="34" charset="0"/>
                </a:rPr>
                <a:t>Cheaper than fine tuning</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mn-ea"/>
                  <a:cs typeface="Segoe UI" panose="020B0502040204020203" pitchFamily="34" charset="0"/>
                </a:rPr>
                <a:t>Faster iteration on new data</a:t>
              </a:r>
            </a:p>
          </p:txBody>
        </p:sp>
        <p:sp>
          <p:nvSpPr>
            <p:cNvPr id="25" name="TextBox 24">
              <a:extLst>
                <a:ext uri="{FF2B5EF4-FFF2-40B4-BE49-F238E27FC236}">
                  <a16:creationId xmlns:a16="http://schemas.microsoft.com/office/drawing/2014/main" id="{4E8984BB-CBA0-734F-0107-6C9514F34BF3}"/>
                </a:ext>
              </a:extLst>
            </p:cNvPr>
            <p:cNvSpPr txBox="1"/>
            <p:nvPr/>
          </p:nvSpPr>
          <p:spPr>
            <a:xfrm>
              <a:off x="2851698" y="2455223"/>
              <a:ext cx="2038742" cy="461665"/>
            </a:xfrm>
            <a:prstGeom prst="rect">
              <a:avLst/>
            </a:prstGeom>
            <a:noFill/>
          </p:spPr>
          <p:txBody>
            <a:bodyPr wrap="square" lIns="0" tIns="0" rIns="0" bIns="0" anchor="t">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w="3175">
                    <a:noFill/>
                  </a:ln>
                  <a:solidFill>
                    <a:srgbClr val="000000"/>
                  </a:solidFill>
                  <a:effectLst/>
                  <a:uLnTx/>
                  <a:uFillTx/>
                  <a:ea typeface="+mn-ea"/>
                  <a:cs typeface="Segoe UI Semibold" panose="020B0502040204020203" pitchFamily="34" charset="0"/>
                </a:rPr>
                <a:t>Retrieval Augmented Generation (RAG)</a:t>
              </a:r>
            </a:p>
          </p:txBody>
        </p:sp>
      </p:grpSp>
      <p:grpSp>
        <p:nvGrpSpPr>
          <p:cNvPr id="38" name="Group 37" descr="conversational history">
            <a:extLst>
              <a:ext uri="{FF2B5EF4-FFF2-40B4-BE49-F238E27FC236}">
                <a16:creationId xmlns:a16="http://schemas.microsoft.com/office/drawing/2014/main" id="{18F0DDC4-0862-C31A-CFC1-E964A71E4CB1}"/>
              </a:ext>
            </a:extLst>
          </p:cNvPr>
          <p:cNvGrpSpPr/>
          <p:nvPr/>
        </p:nvGrpSpPr>
        <p:grpSpPr>
          <a:xfrm>
            <a:off x="5062330" y="2455223"/>
            <a:ext cx="2080592" cy="2167577"/>
            <a:chOff x="5062330" y="2455223"/>
            <a:chExt cx="2080592" cy="2167577"/>
          </a:xfrm>
        </p:grpSpPr>
        <p:sp>
          <p:nvSpPr>
            <p:cNvPr id="12" name="Rounded Rectangle 6">
              <a:extLst>
                <a:ext uri="{FF2B5EF4-FFF2-40B4-BE49-F238E27FC236}">
                  <a16:creationId xmlns:a16="http://schemas.microsoft.com/office/drawing/2014/main" id="{BD0D84FC-0EFF-6C53-AE02-9630D179C744}"/>
                </a:ext>
                <a:ext uri="{C183D7F6-B498-43B3-948B-1728B52AA6E4}">
                  <adec:decorative xmlns:adec="http://schemas.microsoft.com/office/drawing/2017/decorative" val="1"/>
                </a:ext>
              </a:extLst>
            </p:cNvPr>
            <p:cNvSpPr/>
            <p:nvPr/>
          </p:nvSpPr>
          <p:spPr bwMode="auto">
            <a:xfrm>
              <a:off x="5062330" y="3048000"/>
              <a:ext cx="2080592"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Conversational context</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UX improvements</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LLM optimizations</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Auditing</a:t>
              </a:r>
            </a:p>
          </p:txBody>
        </p:sp>
        <p:sp>
          <p:nvSpPr>
            <p:cNvPr id="20" name="TextBox 19">
              <a:extLst>
                <a:ext uri="{FF2B5EF4-FFF2-40B4-BE49-F238E27FC236}">
                  <a16:creationId xmlns:a16="http://schemas.microsoft.com/office/drawing/2014/main" id="{E73E67C9-DDCA-7964-5F83-1D18C34F2B1B}"/>
                </a:ext>
              </a:extLst>
            </p:cNvPr>
            <p:cNvSpPr txBox="1"/>
            <p:nvPr/>
          </p:nvSpPr>
          <p:spPr>
            <a:xfrm>
              <a:off x="5168900" y="2455223"/>
              <a:ext cx="1871330" cy="461665"/>
            </a:xfrm>
            <a:prstGeom prst="rect">
              <a:avLst/>
            </a:prstGeom>
            <a:noFill/>
          </p:spPr>
          <p:txBody>
            <a:bodyPr wrap="square" lIns="0" tIns="0" rIns="0" bIns="0" anchor="t">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w="3175">
                    <a:noFill/>
                  </a:ln>
                  <a:solidFill>
                    <a:srgbClr val="000000"/>
                  </a:solidFill>
                  <a:effectLst/>
                  <a:uLnTx/>
                  <a:uFillTx/>
                  <a:ea typeface="+mn-ea"/>
                  <a:cs typeface="Segoe UI Semibold" panose="020B0502040204020203" pitchFamily="34" charset="0"/>
                </a:rPr>
                <a:t>Conversational History</a:t>
              </a:r>
            </a:p>
          </p:txBody>
        </p:sp>
      </p:grpSp>
      <p:grpSp>
        <p:nvGrpSpPr>
          <p:cNvPr id="42" name="Group 41" descr="semantic caching">
            <a:extLst>
              <a:ext uri="{FF2B5EF4-FFF2-40B4-BE49-F238E27FC236}">
                <a16:creationId xmlns:a16="http://schemas.microsoft.com/office/drawing/2014/main" id="{0454E888-1992-32A4-1745-5FEEE3477CE1}"/>
              </a:ext>
            </a:extLst>
          </p:cNvPr>
          <p:cNvGrpSpPr/>
          <p:nvPr/>
        </p:nvGrpSpPr>
        <p:grpSpPr>
          <a:xfrm>
            <a:off x="7324588" y="2455223"/>
            <a:ext cx="2019838" cy="2167577"/>
            <a:chOff x="7324588" y="2455223"/>
            <a:chExt cx="2019838" cy="2167577"/>
          </a:xfrm>
        </p:grpSpPr>
        <p:sp>
          <p:nvSpPr>
            <p:cNvPr id="13" name="Rounded Rectangle 6">
              <a:extLst>
                <a:ext uri="{FF2B5EF4-FFF2-40B4-BE49-F238E27FC236}">
                  <a16:creationId xmlns:a16="http://schemas.microsoft.com/office/drawing/2014/main" id="{9687CDA4-9DB0-8AC1-81FD-C3D4DB9D7169}"/>
                </a:ext>
                <a:ext uri="{C183D7F6-B498-43B3-948B-1728B52AA6E4}">
                  <adec:decorative xmlns:adec="http://schemas.microsoft.com/office/drawing/2017/decorative" val="1"/>
                </a:ext>
              </a:extLst>
            </p:cNvPr>
            <p:cNvSpPr/>
            <p:nvPr/>
          </p:nvSpPr>
          <p:spPr bwMode="auto">
            <a:xfrm>
              <a:off x="7393602" y="3048000"/>
              <a:ext cx="1881810"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Drastically reduces latency </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Saves on Token consumption</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Reduces costs and latency for LLM</a:t>
              </a:r>
            </a:p>
          </p:txBody>
        </p:sp>
        <p:sp>
          <p:nvSpPr>
            <p:cNvPr id="18" name="TextBox 17">
              <a:extLst>
                <a:ext uri="{FF2B5EF4-FFF2-40B4-BE49-F238E27FC236}">
                  <a16:creationId xmlns:a16="http://schemas.microsoft.com/office/drawing/2014/main" id="{08791019-C131-EECE-8B27-08CBE0BA38BD}"/>
                </a:ext>
              </a:extLst>
            </p:cNvPr>
            <p:cNvSpPr txBox="1"/>
            <p:nvPr/>
          </p:nvSpPr>
          <p:spPr>
            <a:xfrm>
              <a:off x="7324588" y="2455223"/>
              <a:ext cx="2019838" cy="230832"/>
            </a:xfrm>
            <a:prstGeom prst="rect">
              <a:avLst/>
            </a:prstGeom>
            <a:noFill/>
          </p:spPr>
          <p:txBody>
            <a:bodyPr wrap="square" lIns="0" tIns="0" rIns="0" bIns="0" anchor="t">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w="3175">
                    <a:noFill/>
                  </a:ln>
                  <a:solidFill>
                    <a:srgbClr val="000000"/>
                  </a:solidFill>
                  <a:effectLst/>
                  <a:uLnTx/>
                  <a:uFillTx/>
                  <a:ea typeface="+mn-ea"/>
                  <a:cs typeface="Segoe UI Semibold" panose="020B0502040204020203" pitchFamily="34" charset="0"/>
                </a:rPr>
                <a:t>Semantic Caching</a:t>
              </a:r>
            </a:p>
          </p:txBody>
        </p:sp>
      </p:grpSp>
      <p:grpSp>
        <p:nvGrpSpPr>
          <p:cNvPr id="44" name="Group 43" descr="AI agents">
            <a:extLst>
              <a:ext uri="{FF2B5EF4-FFF2-40B4-BE49-F238E27FC236}">
                <a16:creationId xmlns:a16="http://schemas.microsoft.com/office/drawing/2014/main" id="{F5708106-9FB4-0C36-BDFD-0406640F1EF9}"/>
              </a:ext>
              <a:ext uri="{C183D7F6-B498-43B3-948B-1728B52AA6E4}">
                <adec:decorative xmlns:adec="http://schemas.microsoft.com/office/drawing/2017/decorative" val="0"/>
              </a:ext>
            </a:extLst>
          </p:cNvPr>
          <p:cNvGrpSpPr/>
          <p:nvPr/>
        </p:nvGrpSpPr>
        <p:grpSpPr>
          <a:xfrm>
            <a:off x="9639301" y="2455223"/>
            <a:ext cx="1892299" cy="2167577"/>
            <a:chOff x="9639301" y="2455223"/>
            <a:chExt cx="1892299" cy="2167577"/>
          </a:xfrm>
        </p:grpSpPr>
        <p:sp>
          <p:nvSpPr>
            <p:cNvPr id="14" name="Rounded Rectangle 6">
              <a:extLst>
                <a:ext uri="{FF2B5EF4-FFF2-40B4-BE49-F238E27FC236}">
                  <a16:creationId xmlns:a16="http://schemas.microsoft.com/office/drawing/2014/main" id="{7B5F5621-2067-8F9A-43E4-849F5E47AF5E}"/>
                </a:ext>
                <a:ext uri="{C183D7F6-B498-43B3-948B-1728B52AA6E4}">
                  <adec:decorative xmlns:adec="http://schemas.microsoft.com/office/drawing/2017/decorative" val="1"/>
                </a:ext>
              </a:extLst>
            </p:cNvPr>
            <p:cNvSpPr/>
            <p:nvPr/>
          </p:nvSpPr>
          <p:spPr bwMode="auto">
            <a:xfrm>
              <a:off x="9639301" y="3048000"/>
              <a:ext cx="1892299"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Agent-to-agent transactions</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err="1">
                  <a:ln>
                    <a:noFill/>
                  </a:ln>
                  <a:solidFill>
                    <a:srgbClr val="000000"/>
                  </a:solidFill>
                  <a:effectLst/>
                  <a:uLnTx/>
                  <a:uFillTx/>
                  <a:ea typeface="+mn-ea"/>
                  <a:cs typeface="Segoe UI" panose="020B0502040204020203" pitchFamily="34" charset="0"/>
                </a:rPr>
                <a:t>Statefulness</a:t>
              </a:r>
              <a:endPar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endParaRP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Logging</a:t>
              </a:r>
            </a:p>
            <a:p>
              <a:pPr marL="0" marR="0" lvl="2" indent="0" algn="ctr" defTabSz="914102" rtl="0" eaLnBrk="1" fontAlgn="base" latinLnBrk="0" hangingPunct="1">
                <a:lnSpc>
                  <a:spcPct val="100000"/>
                </a:lnSpc>
                <a:spcBef>
                  <a:spcPts val="100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endParaRPr>
            </a:p>
          </p:txBody>
        </p:sp>
        <p:sp>
          <p:nvSpPr>
            <p:cNvPr id="15" name="TextBox 14">
              <a:extLst>
                <a:ext uri="{FF2B5EF4-FFF2-40B4-BE49-F238E27FC236}">
                  <a16:creationId xmlns:a16="http://schemas.microsoft.com/office/drawing/2014/main" id="{94578CB8-9DC1-42A4-3D7D-F1D4812BF03F}"/>
                </a:ext>
              </a:extLst>
            </p:cNvPr>
            <p:cNvSpPr txBox="1"/>
            <p:nvPr/>
          </p:nvSpPr>
          <p:spPr>
            <a:xfrm>
              <a:off x="9702801" y="2455223"/>
              <a:ext cx="1765299" cy="230832"/>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w="3175">
                    <a:noFill/>
                  </a:ln>
                  <a:solidFill>
                    <a:srgbClr val="000000"/>
                  </a:solidFill>
                  <a:effectLst/>
                  <a:uLnTx/>
                  <a:uFillTx/>
                  <a:ea typeface="+mn-ea"/>
                  <a:cs typeface="Segoe UI Semibold" panose="020B0502040204020203" pitchFamily="34" charset="0"/>
                </a:rPr>
                <a:t>AI Agents</a:t>
              </a:r>
            </a:p>
          </p:txBody>
        </p:sp>
      </p:grpSp>
      <p:grpSp>
        <p:nvGrpSpPr>
          <p:cNvPr id="31" name="Group 30">
            <a:extLst>
              <a:ext uri="{FF2B5EF4-FFF2-40B4-BE49-F238E27FC236}">
                <a16:creationId xmlns:a16="http://schemas.microsoft.com/office/drawing/2014/main" id="{9783CE59-2003-47AE-C088-F3F08601A05B}"/>
              </a:ext>
              <a:ext uri="{C183D7F6-B498-43B3-948B-1728B52AA6E4}">
                <adec:decorative xmlns:adec="http://schemas.microsoft.com/office/drawing/2017/decorative" val="1"/>
              </a:ext>
            </a:extLst>
          </p:cNvPr>
          <p:cNvGrpSpPr/>
          <p:nvPr/>
        </p:nvGrpSpPr>
        <p:grpSpPr>
          <a:xfrm>
            <a:off x="2795587" y="2044700"/>
            <a:ext cx="6609159" cy="2578100"/>
            <a:chOff x="2795587" y="1739690"/>
            <a:chExt cx="6609159" cy="2933910"/>
          </a:xfrm>
        </p:grpSpPr>
        <p:cxnSp>
          <p:nvCxnSpPr>
            <p:cNvPr id="24" name="!!Straight Connector 49">
              <a:extLst>
                <a:ext uri="{FF2B5EF4-FFF2-40B4-BE49-F238E27FC236}">
                  <a16:creationId xmlns:a16="http://schemas.microsoft.com/office/drawing/2014/main" id="{2793AE3E-A664-3291-350E-D267B21005AD}"/>
                </a:ext>
                <a:ext uri="{C183D7F6-B498-43B3-948B-1728B52AA6E4}">
                  <adec:decorative xmlns:adec="http://schemas.microsoft.com/office/drawing/2017/decorative" val="1"/>
                </a:ext>
              </a:extLst>
            </p:cNvPr>
            <p:cNvCxnSpPr>
              <a:cxnSpLocks/>
            </p:cNvCxnSpPr>
            <p:nvPr/>
          </p:nvCxnSpPr>
          <p:spPr>
            <a:xfrm>
              <a:off x="2795587" y="1739690"/>
              <a:ext cx="0" cy="293391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6" name="!!Straight Connector 49">
              <a:extLst>
                <a:ext uri="{FF2B5EF4-FFF2-40B4-BE49-F238E27FC236}">
                  <a16:creationId xmlns:a16="http://schemas.microsoft.com/office/drawing/2014/main" id="{636C251E-6A46-C86C-5801-B179DE59E845}"/>
                </a:ext>
                <a:ext uri="{C183D7F6-B498-43B3-948B-1728B52AA6E4}">
                  <adec:decorative xmlns:adec="http://schemas.microsoft.com/office/drawing/2017/decorative" val="1"/>
                </a:ext>
              </a:extLst>
            </p:cNvPr>
            <p:cNvCxnSpPr>
              <a:cxnSpLocks/>
            </p:cNvCxnSpPr>
            <p:nvPr/>
          </p:nvCxnSpPr>
          <p:spPr>
            <a:xfrm>
              <a:off x="4998640" y="1739690"/>
              <a:ext cx="0" cy="293391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8" name="!!Straight Connector 49">
              <a:extLst>
                <a:ext uri="{FF2B5EF4-FFF2-40B4-BE49-F238E27FC236}">
                  <a16:creationId xmlns:a16="http://schemas.microsoft.com/office/drawing/2014/main" id="{118853D3-7882-6580-FE07-3EDF98C9C080}"/>
                </a:ext>
                <a:ext uri="{C183D7F6-B498-43B3-948B-1728B52AA6E4}">
                  <adec:decorative xmlns:adec="http://schemas.microsoft.com/office/drawing/2017/decorative" val="1"/>
                </a:ext>
              </a:extLst>
            </p:cNvPr>
            <p:cNvCxnSpPr>
              <a:cxnSpLocks/>
            </p:cNvCxnSpPr>
            <p:nvPr/>
          </p:nvCxnSpPr>
          <p:spPr>
            <a:xfrm>
              <a:off x="7201693" y="1739690"/>
              <a:ext cx="0" cy="293391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9" name="!!Straight Connector 49">
              <a:extLst>
                <a:ext uri="{FF2B5EF4-FFF2-40B4-BE49-F238E27FC236}">
                  <a16:creationId xmlns:a16="http://schemas.microsoft.com/office/drawing/2014/main" id="{0DAE592E-0974-028B-9BDD-9388FB31DBEC}"/>
                </a:ext>
                <a:ext uri="{C183D7F6-B498-43B3-948B-1728B52AA6E4}">
                  <adec:decorative xmlns:adec="http://schemas.microsoft.com/office/drawing/2017/decorative" val="1"/>
                </a:ext>
              </a:extLst>
            </p:cNvPr>
            <p:cNvCxnSpPr>
              <a:cxnSpLocks/>
            </p:cNvCxnSpPr>
            <p:nvPr/>
          </p:nvCxnSpPr>
          <p:spPr>
            <a:xfrm>
              <a:off x="9404746" y="1739690"/>
              <a:ext cx="0" cy="293391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grpSp>
        <p:nvGrpSpPr>
          <p:cNvPr id="45" name="Group 44" descr="open ai, ey, tomtom, kpmg, asos and mastercard logos">
            <a:extLst>
              <a:ext uri="{FF2B5EF4-FFF2-40B4-BE49-F238E27FC236}">
                <a16:creationId xmlns:a16="http://schemas.microsoft.com/office/drawing/2014/main" id="{4731467C-5856-8700-7EA8-19BDED12ED11}"/>
              </a:ext>
            </a:extLst>
          </p:cNvPr>
          <p:cNvGrpSpPr/>
          <p:nvPr/>
        </p:nvGrpSpPr>
        <p:grpSpPr>
          <a:xfrm>
            <a:off x="582168" y="5555163"/>
            <a:ext cx="11027664" cy="1214438"/>
            <a:chOff x="582168" y="4953000"/>
            <a:chExt cx="11027664" cy="1214438"/>
          </a:xfrm>
        </p:grpSpPr>
        <p:pic>
          <p:nvPicPr>
            <p:cNvPr id="4" name="Picture 3">
              <a:extLst>
                <a:ext uri="{FF2B5EF4-FFF2-40B4-BE49-F238E27FC236}">
                  <a16:creationId xmlns:a16="http://schemas.microsoft.com/office/drawing/2014/main" id="{1FC5AAE6-4B60-5579-38E0-39F29A4CE23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l="21674" r="21674"/>
            <a:stretch/>
          </p:blipFill>
          <p:spPr>
            <a:xfrm>
              <a:off x="1047170" y="5208646"/>
              <a:ext cx="756230" cy="728995"/>
            </a:xfrm>
            <a:prstGeom prst="rect">
              <a:avLst/>
            </a:prstGeom>
          </p:spPr>
        </p:pic>
        <p:sp>
          <p:nvSpPr>
            <p:cNvPr id="32" name="Rounded Rectangle 64">
              <a:extLst>
                <a:ext uri="{FF2B5EF4-FFF2-40B4-BE49-F238E27FC236}">
                  <a16:creationId xmlns:a16="http://schemas.microsoft.com/office/drawing/2014/main" id="{FD61325B-F84C-C423-5002-1FB3B45B0F54}"/>
                </a:ext>
                <a:ext uri="{C183D7F6-B498-43B3-948B-1728B52AA6E4}">
                  <adec:decorative xmlns:adec="http://schemas.microsoft.com/office/drawing/2017/decorative" val="1"/>
                </a:ext>
              </a:extLst>
            </p:cNvPr>
            <p:cNvSpPr/>
            <p:nvPr/>
          </p:nvSpPr>
          <p:spPr bwMode="auto">
            <a:xfrm>
              <a:off x="582168" y="4953000"/>
              <a:ext cx="11027664" cy="1214438"/>
            </a:xfrm>
            <a:prstGeom prst="roundRect">
              <a:avLst>
                <a:gd name="adj" fmla="val 13403"/>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a:ln>
                  <a:noFill/>
                </a:ln>
                <a:solidFill>
                  <a:srgbClr val="000000"/>
                </a:solidFill>
                <a:effectLst/>
                <a:uLnTx/>
                <a:uFillTx/>
                <a:ea typeface="+mn-ea"/>
                <a:cs typeface="+mn-cs"/>
              </a:endParaRPr>
            </a:p>
          </p:txBody>
        </p:sp>
        <p:sp>
          <p:nvSpPr>
            <p:cNvPr id="33" name="Rounded Rectangle 64">
              <a:extLst>
                <a:ext uri="{FF2B5EF4-FFF2-40B4-BE49-F238E27FC236}">
                  <a16:creationId xmlns:a16="http://schemas.microsoft.com/office/drawing/2014/main" id="{7186130C-7AA8-BD1E-14D9-9804BF768D1A}"/>
                </a:ext>
                <a:ext uri="{C183D7F6-B498-43B3-948B-1728B52AA6E4}">
                  <adec:decorative xmlns:adec="http://schemas.microsoft.com/office/drawing/2017/decorative" val="1"/>
                </a:ext>
              </a:extLst>
            </p:cNvPr>
            <p:cNvSpPr/>
            <p:nvPr/>
          </p:nvSpPr>
          <p:spPr bwMode="auto">
            <a:xfrm>
              <a:off x="582168" y="4953000"/>
              <a:ext cx="11027664" cy="1214438"/>
            </a:xfrm>
            <a:prstGeom prst="roundRect">
              <a:avLst>
                <a:gd name="adj" fmla="val 13403"/>
              </a:avLst>
            </a:prstGeom>
            <a:blipFill dpi="0" rotWithShape="1">
              <a:blip r:embed="rId5">
                <a:alphaModFix amt="5000"/>
                <a:extLst>
                  <a:ext uri="{96DAC541-7B7A-43D3-8B79-37D633B846F1}">
                    <asvg:svgBlip xmlns:asvg="http://schemas.microsoft.com/office/drawing/2016/SVG/main" r:embed="rId6"/>
                  </a:ext>
                </a:extLst>
              </a:blip>
              <a:srcRect/>
              <a:tile tx="0" ty="0" sx="40000" sy="4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ea typeface="+mn-ea"/>
                <a:cs typeface="Segoe UI" pitchFamily="34" charset="0"/>
              </a:endParaRPr>
            </a:p>
          </p:txBody>
        </p:sp>
        <p:pic>
          <p:nvPicPr>
            <p:cNvPr id="2" name="Graphic 1">
              <a:extLst>
                <a:ext uri="{FF2B5EF4-FFF2-40B4-BE49-F238E27FC236}">
                  <a16:creationId xmlns:a16="http://schemas.microsoft.com/office/drawing/2014/main" id="{B21D7413-A18F-16BC-6AFE-573B51516F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82356" y="5352725"/>
              <a:ext cx="1515376" cy="440837"/>
            </a:xfrm>
            <a:prstGeom prst="rect">
              <a:avLst/>
            </a:prstGeom>
          </p:spPr>
        </p:pic>
        <p:pic>
          <p:nvPicPr>
            <p:cNvPr id="3" name="Graphic 2">
              <a:extLst>
                <a:ext uri="{FF2B5EF4-FFF2-40B4-BE49-F238E27FC236}">
                  <a16:creationId xmlns:a16="http://schemas.microsoft.com/office/drawing/2014/main" id="{A40B0F0E-BFB0-0777-B61B-44677AB8D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37016" y="5279252"/>
              <a:ext cx="979637" cy="587782"/>
            </a:xfrm>
            <a:prstGeom prst="rect">
              <a:avLst/>
            </a:prstGeom>
          </p:spPr>
        </p:pic>
        <p:grpSp>
          <p:nvGrpSpPr>
            <p:cNvPr id="5" name="Group 4">
              <a:extLst>
                <a:ext uri="{FF2B5EF4-FFF2-40B4-BE49-F238E27FC236}">
                  <a16:creationId xmlns:a16="http://schemas.microsoft.com/office/drawing/2014/main" id="{45B03228-02EE-10C5-BD62-9C81BB2BA5A0}"/>
                </a:ext>
              </a:extLst>
            </p:cNvPr>
            <p:cNvGrpSpPr/>
            <p:nvPr/>
          </p:nvGrpSpPr>
          <p:grpSpPr>
            <a:xfrm>
              <a:off x="3473108" y="5385349"/>
              <a:ext cx="2206075" cy="375588"/>
              <a:chOff x="1947073" y="596900"/>
              <a:chExt cx="6929887" cy="1321998"/>
            </a:xfrm>
          </p:grpSpPr>
          <p:pic>
            <p:nvPicPr>
              <p:cNvPr id="6" name="Picture 5" descr="File:TomTom logo.svg - Wikimedia Commons">
                <a:extLst>
                  <a:ext uri="{FF2B5EF4-FFF2-40B4-BE49-F238E27FC236}">
                    <a16:creationId xmlns:a16="http://schemas.microsoft.com/office/drawing/2014/main" id="{96781CBD-8EFC-D0CA-CDF8-AECA2AE13C76}"/>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40000" contrast="-40000"/>
                        </a14:imgEffect>
                      </a14:imgLayer>
                    </a14:imgProps>
                  </a:ext>
                </a:extLst>
              </a:blip>
              <a:srcRect l="16254"/>
              <a:stretch/>
            </p:blipFill>
            <p:spPr>
              <a:xfrm>
                <a:off x="3073400" y="596900"/>
                <a:ext cx="5803560" cy="1321998"/>
              </a:xfrm>
              <a:prstGeom prst="rect">
                <a:avLst/>
              </a:prstGeom>
            </p:spPr>
          </p:pic>
          <p:pic>
            <p:nvPicPr>
              <p:cNvPr id="7" name="Picture 6" descr="File:TomTom logo.svg - Wikimedia Commons">
                <a:extLst>
                  <a:ext uri="{FF2B5EF4-FFF2-40B4-BE49-F238E27FC236}">
                    <a16:creationId xmlns:a16="http://schemas.microsoft.com/office/drawing/2014/main" id="{E0AB707E-91EC-69D7-54E0-1AB5F36DBD03}"/>
                  </a:ext>
                </a:extLst>
              </p:cNvPr>
              <p:cNvPicPr>
                <a:picLocks noChangeAspect="1"/>
              </p:cNvPicPr>
              <p:nvPr/>
            </p:nvPicPr>
            <p:blipFill rotWithShape="1">
              <a:blip r:embed="rId13"/>
              <a:srcRect r="83747"/>
              <a:stretch/>
            </p:blipFill>
            <p:spPr>
              <a:xfrm>
                <a:off x="1947073" y="596900"/>
                <a:ext cx="1126327" cy="1321998"/>
              </a:xfrm>
              <a:prstGeom prst="rect">
                <a:avLst/>
              </a:prstGeom>
            </p:spPr>
          </p:pic>
        </p:grpSp>
        <p:pic>
          <p:nvPicPr>
            <p:cNvPr id="8" name="Picture 2" descr="undefined">
              <a:extLst>
                <a:ext uri="{FF2B5EF4-FFF2-40B4-BE49-F238E27FC236}">
                  <a16:creationId xmlns:a16="http://schemas.microsoft.com/office/drawing/2014/main" id="{AB140513-3FE2-3EC3-A75B-36A6628CCCB7}"/>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63000"/>
                      </a14:imgEffect>
                    </a14:imgLayer>
                  </a14:imgProps>
                </a:ext>
                <a:ext uri="{28A0092B-C50C-407E-A947-70E740481C1C}">
                  <a14:useLocalDpi xmlns:a14="http://schemas.microsoft.com/office/drawing/2010/main" val="0"/>
                </a:ext>
              </a:extLst>
            </a:blip>
            <a:srcRect/>
            <a:stretch>
              <a:fillRect/>
            </a:stretch>
          </p:blipFill>
          <p:spPr bwMode="auto">
            <a:xfrm>
              <a:off x="6218469" y="5298823"/>
              <a:ext cx="1324601" cy="5486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10C45800-BD9A-799B-6EB8-0AB6F723A7C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42686" y="5277575"/>
              <a:ext cx="591136" cy="591136"/>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ounded Rectangle 33">
            <a:extLst>
              <a:ext uri="{FF2B5EF4-FFF2-40B4-BE49-F238E27FC236}">
                <a16:creationId xmlns:a16="http://schemas.microsoft.com/office/drawing/2014/main" id="{0AF86876-7541-B8CD-6432-72026BACC682}"/>
              </a:ext>
              <a:ext uri="{C183D7F6-B498-43B3-948B-1728B52AA6E4}">
                <adec:decorative xmlns:adec="http://schemas.microsoft.com/office/drawing/2017/decorative" val="1"/>
              </a:ext>
            </a:extLst>
          </p:cNvPr>
          <p:cNvSpPr/>
          <p:nvPr/>
        </p:nvSpPr>
        <p:spPr bwMode="auto">
          <a:xfrm>
            <a:off x="589643" y="1775791"/>
            <a:ext cx="2090057" cy="2923210"/>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ea typeface="+mn-ea"/>
              <a:cs typeface="+mn-cs"/>
            </a:endParaRPr>
          </a:p>
        </p:txBody>
      </p:sp>
      <p:sp>
        <p:nvSpPr>
          <p:cNvPr id="39" name="Rounded Rectangle 38">
            <a:extLst>
              <a:ext uri="{FF2B5EF4-FFF2-40B4-BE49-F238E27FC236}">
                <a16:creationId xmlns:a16="http://schemas.microsoft.com/office/drawing/2014/main" id="{96E5EE17-B378-D4E1-F5B3-8D56C7D2103D}"/>
              </a:ext>
              <a:ext uri="{C183D7F6-B498-43B3-948B-1728B52AA6E4}">
                <adec:decorative xmlns:adec="http://schemas.microsoft.com/office/drawing/2017/decorative" val="1"/>
              </a:ext>
            </a:extLst>
          </p:cNvPr>
          <p:cNvSpPr/>
          <p:nvPr/>
        </p:nvSpPr>
        <p:spPr bwMode="auto">
          <a:xfrm>
            <a:off x="2823482" y="1775791"/>
            <a:ext cx="2090057" cy="2923210"/>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ea typeface="+mn-ea"/>
              <a:cs typeface="+mn-cs"/>
            </a:endParaRPr>
          </a:p>
        </p:txBody>
      </p:sp>
      <p:sp>
        <p:nvSpPr>
          <p:cNvPr id="40" name="Rounded Rectangle 39">
            <a:extLst>
              <a:ext uri="{FF2B5EF4-FFF2-40B4-BE49-F238E27FC236}">
                <a16:creationId xmlns:a16="http://schemas.microsoft.com/office/drawing/2014/main" id="{03A21EF7-37C4-1286-7BD2-73351A621D0A}"/>
              </a:ext>
              <a:ext uri="{C183D7F6-B498-43B3-948B-1728B52AA6E4}">
                <adec:decorative xmlns:adec="http://schemas.microsoft.com/office/drawing/2017/decorative" val="1"/>
              </a:ext>
            </a:extLst>
          </p:cNvPr>
          <p:cNvSpPr/>
          <p:nvPr/>
        </p:nvSpPr>
        <p:spPr bwMode="auto">
          <a:xfrm>
            <a:off x="5057321" y="1775791"/>
            <a:ext cx="2090057" cy="2923210"/>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ea typeface="+mn-ea"/>
              <a:cs typeface="+mn-cs"/>
            </a:endParaRPr>
          </a:p>
        </p:txBody>
      </p:sp>
      <p:sp>
        <p:nvSpPr>
          <p:cNvPr id="41" name="Rounded Rectangle 40">
            <a:extLst>
              <a:ext uri="{FF2B5EF4-FFF2-40B4-BE49-F238E27FC236}">
                <a16:creationId xmlns:a16="http://schemas.microsoft.com/office/drawing/2014/main" id="{9A4FC8DB-FCB3-855C-7D7B-85DE98D6C227}"/>
              </a:ext>
              <a:ext uri="{C183D7F6-B498-43B3-948B-1728B52AA6E4}">
                <adec:decorative xmlns:adec="http://schemas.microsoft.com/office/drawing/2017/decorative" val="1"/>
              </a:ext>
            </a:extLst>
          </p:cNvPr>
          <p:cNvSpPr/>
          <p:nvPr/>
        </p:nvSpPr>
        <p:spPr bwMode="auto">
          <a:xfrm>
            <a:off x="7291160" y="1775791"/>
            <a:ext cx="2090057" cy="2923210"/>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ea typeface="+mn-ea"/>
              <a:cs typeface="+mn-cs"/>
            </a:endParaRPr>
          </a:p>
        </p:txBody>
      </p:sp>
      <p:sp>
        <p:nvSpPr>
          <p:cNvPr id="43" name="Rounded Rectangle 42">
            <a:extLst>
              <a:ext uri="{FF2B5EF4-FFF2-40B4-BE49-F238E27FC236}">
                <a16:creationId xmlns:a16="http://schemas.microsoft.com/office/drawing/2014/main" id="{1EC49FF7-7777-8424-AB27-5255101D98AA}"/>
              </a:ext>
              <a:ext uri="{C183D7F6-B498-43B3-948B-1728B52AA6E4}">
                <adec:decorative xmlns:adec="http://schemas.microsoft.com/office/drawing/2017/decorative" val="1"/>
              </a:ext>
            </a:extLst>
          </p:cNvPr>
          <p:cNvSpPr/>
          <p:nvPr/>
        </p:nvSpPr>
        <p:spPr bwMode="auto">
          <a:xfrm>
            <a:off x="9525000" y="1775791"/>
            <a:ext cx="2090057" cy="2923210"/>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ea typeface="+mn-ea"/>
              <a:cs typeface="+mn-cs"/>
            </a:endParaRPr>
          </a:p>
        </p:txBody>
      </p:sp>
      <p:grpSp>
        <p:nvGrpSpPr>
          <p:cNvPr id="23" name="Group 22">
            <a:extLst>
              <a:ext uri="{FF2B5EF4-FFF2-40B4-BE49-F238E27FC236}">
                <a16:creationId xmlns:a16="http://schemas.microsoft.com/office/drawing/2014/main" id="{4B5DD080-A95C-D5BD-C152-6C65F7368885}"/>
              </a:ext>
              <a:ext uri="{C183D7F6-B498-43B3-948B-1728B52AA6E4}">
                <adec:decorative xmlns:adec="http://schemas.microsoft.com/office/drawing/2017/decorative" val="1"/>
              </a:ext>
            </a:extLst>
          </p:cNvPr>
          <p:cNvGrpSpPr/>
          <p:nvPr/>
        </p:nvGrpSpPr>
        <p:grpSpPr>
          <a:xfrm>
            <a:off x="5770854" y="1431273"/>
            <a:ext cx="640080" cy="640080"/>
            <a:chOff x="5770854" y="1431273"/>
            <a:chExt cx="640080" cy="640080"/>
          </a:xfrm>
        </p:grpSpPr>
        <p:sp>
          <p:nvSpPr>
            <p:cNvPr id="68" name="Oval 67">
              <a:extLst>
                <a:ext uri="{FF2B5EF4-FFF2-40B4-BE49-F238E27FC236}">
                  <a16:creationId xmlns:a16="http://schemas.microsoft.com/office/drawing/2014/main" id="{01568346-5F69-2EA1-4EBB-71F5BBC2B763}"/>
                </a:ext>
                <a:ext uri="{C183D7F6-B498-43B3-948B-1728B52AA6E4}">
                  <adec:decorative xmlns:adec="http://schemas.microsoft.com/office/drawing/2017/decorative" val="1"/>
                </a:ext>
              </a:extLst>
            </p:cNvPr>
            <p:cNvSpPr/>
            <p:nvPr/>
          </p:nvSpPr>
          <p:spPr bwMode="auto">
            <a:xfrm>
              <a:off x="5770854" y="1431273"/>
              <a:ext cx="640080" cy="64008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solidFill>
                  <a:srgbClr val="000000"/>
                </a:solidFill>
                <a:effectLst/>
                <a:uLnTx/>
                <a:uFillTx/>
                <a:ea typeface="+mn-ea"/>
                <a:cs typeface="Segoe UI Semibold" panose="020B0702040204020203" pitchFamily="34" charset="0"/>
              </a:endParaRPr>
            </a:p>
          </p:txBody>
        </p:sp>
        <p:pic>
          <p:nvPicPr>
            <p:cNvPr id="66" name="Graphic 65">
              <a:extLst>
                <a:ext uri="{FF2B5EF4-FFF2-40B4-BE49-F238E27FC236}">
                  <a16:creationId xmlns:a16="http://schemas.microsoft.com/office/drawing/2014/main" id="{D708E6D5-979A-486F-774E-70105F1FFFA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96207" y="1454465"/>
              <a:ext cx="578050" cy="578050"/>
            </a:xfrm>
            <a:prstGeom prst="rect">
              <a:avLst/>
            </a:prstGeom>
            <a:effectLst>
              <a:outerShdw blurRad="63500" dist="63500" dir="2700000" algn="tl" rotWithShape="0">
                <a:srgbClr val="454142">
                  <a:alpha val="20000"/>
                </a:srgbClr>
              </a:outerShdw>
            </a:effectLst>
          </p:spPr>
        </p:pic>
      </p:grpSp>
      <p:grpSp>
        <p:nvGrpSpPr>
          <p:cNvPr id="35" name="Group 34">
            <a:extLst>
              <a:ext uri="{FF2B5EF4-FFF2-40B4-BE49-F238E27FC236}">
                <a16:creationId xmlns:a16="http://schemas.microsoft.com/office/drawing/2014/main" id="{E803A6FF-8200-BC1F-841D-EBBF8447F016}"/>
              </a:ext>
              <a:ext uri="{C183D7F6-B498-43B3-948B-1728B52AA6E4}">
                <adec:decorative xmlns:adec="http://schemas.microsoft.com/office/drawing/2017/decorative" val="1"/>
              </a:ext>
            </a:extLst>
          </p:cNvPr>
          <p:cNvGrpSpPr/>
          <p:nvPr/>
        </p:nvGrpSpPr>
        <p:grpSpPr>
          <a:xfrm>
            <a:off x="10273140" y="1431264"/>
            <a:ext cx="640080" cy="640080"/>
            <a:chOff x="10273140" y="1431264"/>
            <a:chExt cx="640080" cy="640080"/>
          </a:xfrm>
        </p:grpSpPr>
        <p:sp>
          <p:nvSpPr>
            <p:cNvPr id="80" name="Oval 79">
              <a:extLst>
                <a:ext uri="{FF2B5EF4-FFF2-40B4-BE49-F238E27FC236}">
                  <a16:creationId xmlns:a16="http://schemas.microsoft.com/office/drawing/2014/main" id="{BDF0329A-EF0C-141B-F2D0-DAB5CBA25E84}"/>
                </a:ext>
                <a:ext uri="{C183D7F6-B498-43B3-948B-1728B52AA6E4}">
                  <adec:decorative xmlns:adec="http://schemas.microsoft.com/office/drawing/2017/decorative" val="1"/>
                </a:ext>
              </a:extLst>
            </p:cNvPr>
            <p:cNvSpPr/>
            <p:nvPr/>
          </p:nvSpPr>
          <p:spPr bwMode="auto">
            <a:xfrm>
              <a:off x="10273140" y="1431264"/>
              <a:ext cx="640080" cy="64008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solidFill>
                  <a:srgbClr val="000000"/>
                </a:solidFill>
                <a:effectLst/>
                <a:uLnTx/>
                <a:uFillTx/>
                <a:ea typeface="+mn-ea"/>
                <a:cs typeface="Segoe UI Semibold" panose="020B0702040204020203" pitchFamily="34" charset="0"/>
              </a:endParaRPr>
            </a:p>
          </p:txBody>
        </p:sp>
        <p:pic>
          <p:nvPicPr>
            <p:cNvPr id="83" name="Graphic 82">
              <a:extLst>
                <a:ext uri="{FF2B5EF4-FFF2-40B4-BE49-F238E27FC236}">
                  <a16:creationId xmlns:a16="http://schemas.microsoft.com/office/drawing/2014/main" id="{1111D416-A697-DE63-0A02-902A9264248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275404" y="1454426"/>
              <a:ext cx="573156" cy="573156"/>
            </a:xfrm>
            <a:prstGeom prst="rect">
              <a:avLst/>
            </a:prstGeom>
            <a:effectLst>
              <a:outerShdw blurRad="63500" dist="63500" dir="2700000" algn="tl" rotWithShape="0">
                <a:srgbClr val="454142">
                  <a:alpha val="20000"/>
                </a:srgbClr>
              </a:outerShdw>
            </a:effectLst>
          </p:spPr>
        </p:pic>
      </p:grpSp>
      <p:grpSp>
        <p:nvGrpSpPr>
          <p:cNvPr id="30" name="Group 29">
            <a:extLst>
              <a:ext uri="{FF2B5EF4-FFF2-40B4-BE49-F238E27FC236}">
                <a16:creationId xmlns:a16="http://schemas.microsoft.com/office/drawing/2014/main" id="{41064FBA-605E-FE96-AFB6-DE9DCD8C89A7}"/>
              </a:ext>
              <a:ext uri="{C183D7F6-B498-43B3-948B-1728B52AA6E4}">
                <adec:decorative xmlns:adec="http://schemas.microsoft.com/office/drawing/2017/decorative" val="1"/>
              </a:ext>
            </a:extLst>
          </p:cNvPr>
          <p:cNvGrpSpPr/>
          <p:nvPr/>
        </p:nvGrpSpPr>
        <p:grpSpPr>
          <a:xfrm>
            <a:off x="8031616" y="1431273"/>
            <a:ext cx="640080" cy="640080"/>
            <a:chOff x="8031616" y="1431273"/>
            <a:chExt cx="640080" cy="640080"/>
          </a:xfrm>
        </p:grpSpPr>
        <p:sp>
          <p:nvSpPr>
            <p:cNvPr id="77" name="Oval 76">
              <a:extLst>
                <a:ext uri="{FF2B5EF4-FFF2-40B4-BE49-F238E27FC236}">
                  <a16:creationId xmlns:a16="http://schemas.microsoft.com/office/drawing/2014/main" id="{2C5B3D83-BFE2-3837-00E8-57D988DD3CEA}"/>
                </a:ext>
                <a:ext uri="{C183D7F6-B498-43B3-948B-1728B52AA6E4}">
                  <adec:decorative xmlns:adec="http://schemas.microsoft.com/office/drawing/2017/decorative" val="1"/>
                </a:ext>
              </a:extLst>
            </p:cNvPr>
            <p:cNvSpPr/>
            <p:nvPr/>
          </p:nvSpPr>
          <p:spPr bwMode="auto">
            <a:xfrm>
              <a:off x="8031616" y="1431273"/>
              <a:ext cx="640080" cy="64008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solidFill>
                  <a:srgbClr val="000000"/>
                </a:solidFill>
                <a:effectLst/>
                <a:uLnTx/>
                <a:uFillTx/>
                <a:ea typeface="+mn-ea"/>
                <a:cs typeface="Segoe UI Semibold" panose="020B0702040204020203" pitchFamily="34" charset="0"/>
              </a:endParaRPr>
            </a:p>
          </p:txBody>
        </p:sp>
        <p:pic>
          <p:nvPicPr>
            <p:cNvPr id="85" name="Graphic 84">
              <a:extLst>
                <a:ext uri="{FF2B5EF4-FFF2-40B4-BE49-F238E27FC236}">
                  <a16:creationId xmlns:a16="http://schemas.microsoft.com/office/drawing/2014/main" id="{301C0749-87F9-A7A5-623C-BB408C7E3CA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075543" y="1494181"/>
              <a:ext cx="538371" cy="538371"/>
            </a:xfrm>
            <a:prstGeom prst="rect">
              <a:avLst/>
            </a:prstGeom>
            <a:effectLst>
              <a:outerShdw blurRad="63500" dist="63500" dir="2700000" algn="tl" rotWithShape="0">
                <a:srgbClr val="454142">
                  <a:alpha val="20000"/>
                </a:srgbClr>
              </a:outerShdw>
            </a:effectLst>
          </p:spPr>
        </p:pic>
      </p:grpSp>
      <p:grpSp>
        <p:nvGrpSpPr>
          <p:cNvPr id="22" name="Group 21">
            <a:extLst>
              <a:ext uri="{FF2B5EF4-FFF2-40B4-BE49-F238E27FC236}">
                <a16:creationId xmlns:a16="http://schemas.microsoft.com/office/drawing/2014/main" id="{7E6BA19D-5CBC-06FF-FBD0-B51679725B04}"/>
              </a:ext>
              <a:ext uri="{C183D7F6-B498-43B3-948B-1728B52AA6E4}">
                <adec:decorative xmlns:adec="http://schemas.microsoft.com/office/drawing/2017/decorative" val="1"/>
              </a:ext>
            </a:extLst>
          </p:cNvPr>
          <p:cNvGrpSpPr/>
          <p:nvPr/>
        </p:nvGrpSpPr>
        <p:grpSpPr>
          <a:xfrm>
            <a:off x="3553103" y="1431265"/>
            <a:ext cx="640083" cy="640080"/>
            <a:chOff x="3557825" y="1431265"/>
            <a:chExt cx="667431" cy="640080"/>
          </a:xfrm>
        </p:grpSpPr>
        <p:sp>
          <p:nvSpPr>
            <p:cNvPr id="71" name="Oval 70">
              <a:extLst>
                <a:ext uri="{FF2B5EF4-FFF2-40B4-BE49-F238E27FC236}">
                  <a16:creationId xmlns:a16="http://schemas.microsoft.com/office/drawing/2014/main" id="{9FE1ADFE-5D85-32F3-5EE0-328D4DD0993C}"/>
                </a:ext>
                <a:ext uri="{C183D7F6-B498-43B3-948B-1728B52AA6E4}">
                  <adec:decorative xmlns:adec="http://schemas.microsoft.com/office/drawing/2017/decorative" val="1"/>
                </a:ext>
              </a:extLst>
            </p:cNvPr>
            <p:cNvSpPr/>
            <p:nvPr/>
          </p:nvSpPr>
          <p:spPr bwMode="auto">
            <a:xfrm>
              <a:off x="3557825" y="1431265"/>
              <a:ext cx="667431" cy="64008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solidFill>
                  <a:srgbClr val="000000"/>
                </a:solidFill>
                <a:effectLst/>
                <a:uLnTx/>
                <a:uFillTx/>
                <a:ea typeface="+mn-ea"/>
                <a:cs typeface="Segoe UI Semibold" panose="020B0702040204020203" pitchFamily="34" charset="0"/>
              </a:endParaRPr>
            </a:p>
          </p:txBody>
        </p:sp>
        <p:pic>
          <p:nvPicPr>
            <p:cNvPr id="87" name="Graphic 86">
              <a:extLst>
                <a:ext uri="{FF2B5EF4-FFF2-40B4-BE49-F238E27FC236}">
                  <a16:creationId xmlns:a16="http://schemas.microsoft.com/office/drawing/2014/main" id="{F6B79388-2085-9BDC-DB5F-98D08B795F0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562349" y="1441174"/>
              <a:ext cx="626165" cy="626165"/>
            </a:xfrm>
            <a:prstGeom prst="rect">
              <a:avLst/>
            </a:prstGeom>
            <a:effectLst>
              <a:outerShdw blurRad="63500" dist="63500" dir="2700000" algn="tl" rotWithShape="0">
                <a:srgbClr val="454142">
                  <a:alpha val="20000"/>
                </a:srgbClr>
              </a:outerShdw>
            </a:effectLst>
          </p:spPr>
        </p:pic>
      </p:grpSp>
      <p:grpSp>
        <p:nvGrpSpPr>
          <p:cNvPr id="16" name="Group 15">
            <a:extLst>
              <a:ext uri="{FF2B5EF4-FFF2-40B4-BE49-F238E27FC236}">
                <a16:creationId xmlns:a16="http://schemas.microsoft.com/office/drawing/2014/main" id="{286C328F-1BE3-DA1E-B095-C0EBB4E01898}"/>
              </a:ext>
              <a:ext uri="{C183D7F6-B498-43B3-948B-1728B52AA6E4}">
                <adec:decorative xmlns:adec="http://schemas.microsoft.com/office/drawing/2017/decorative" val="1"/>
              </a:ext>
            </a:extLst>
          </p:cNvPr>
          <p:cNvGrpSpPr/>
          <p:nvPr/>
        </p:nvGrpSpPr>
        <p:grpSpPr>
          <a:xfrm>
            <a:off x="1330035" y="1431265"/>
            <a:ext cx="640082" cy="640080"/>
            <a:chOff x="1334772" y="1431265"/>
            <a:chExt cx="667432" cy="640080"/>
          </a:xfrm>
        </p:grpSpPr>
        <p:sp>
          <p:nvSpPr>
            <p:cNvPr id="74" name="Oval 73">
              <a:extLst>
                <a:ext uri="{FF2B5EF4-FFF2-40B4-BE49-F238E27FC236}">
                  <a16:creationId xmlns:a16="http://schemas.microsoft.com/office/drawing/2014/main" id="{F28FE5A4-34E1-91D4-27D8-2484F7C8789E}"/>
                </a:ext>
                <a:ext uri="{C183D7F6-B498-43B3-948B-1728B52AA6E4}">
                  <adec:decorative xmlns:adec="http://schemas.microsoft.com/office/drawing/2017/decorative" val="1"/>
                </a:ext>
              </a:extLst>
            </p:cNvPr>
            <p:cNvSpPr/>
            <p:nvPr/>
          </p:nvSpPr>
          <p:spPr bwMode="auto">
            <a:xfrm>
              <a:off x="1334772" y="1431265"/>
              <a:ext cx="667432" cy="64008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solidFill>
                  <a:srgbClr val="000000"/>
                </a:solidFill>
                <a:effectLst/>
                <a:uLnTx/>
                <a:uFillTx/>
                <a:ea typeface="+mn-ea"/>
                <a:cs typeface="Segoe UI Semibold" panose="020B0702040204020203" pitchFamily="34" charset="0"/>
              </a:endParaRPr>
            </a:p>
          </p:txBody>
        </p:sp>
        <p:pic>
          <p:nvPicPr>
            <p:cNvPr id="89" name="Graphic 88">
              <a:extLst>
                <a:ext uri="{FF2B5EF4-FFF2-40B4-BE49-F238E27FC236}">
                  <a16:creationId xmlns:a16="http://schemas.microsoft.com/office/drawing/2014/main" id="{CFBF80C1-0E5C-D64F-029A-8A81F561D1D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381539" y="1480931"/>
              <a:ext cx="553278" cy="553278"/>
            </a:xfrm>
            <a:prstGeom prst="rect">
              <a:avLst/>
            </a:prstGeom>
            <a:effectLst>
              <a:outerShdw blurRad="63500" dist="63500" dir="2700000" algn="tl" rotWithShape="0">
                <a:srgbClr val="454142">
                  <a:alpha val="20000"/>
                </a:srgbClr>
              </a:outerShdw>
            </a:effectLst>
          </p:spPr>
        </p:pic>
      </p:grpSp>
    </p:spTree>
    <p:extLst>
      <p:ext uri="{BB962C8B-B14F-4D97-AF65-F5344CB8AC3E}">
        <p14:creationId xmlns:p14="http://schemas.microsoft.com/office/powerpoint/2010/main" val="376493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6" presetClass="emph" presetSubtype="0" accel="50000" autoRev="1" fill="hold" grpId="1" nodeType="withEffect">
                                  <p:stCondLst>
                                    <p:cond delay="0"/>
                                  </p:stCondLst>
                                  <p:childTnLst>
                                    <p:animScale>
                                      <p:cBhvr>
                                        <p:cTn id="9" dur="300" fill="hold"/>
                                        <p:tgtEl>
                                          <p:spTgt spid="34"/>
                                        </p:tgtEl>
                                      </p:cBhvr>
                                      <p:by x="85000" y="85000"/>
                                    </p:animScale>
                                  </p:childTnLst>
                                </p:cTn>
                              </p:par>
                              <p:par>
                                <p:cTn id="10" presetID="10" presetClass="entr" presetSubtype="0" fill="hold" grpId="0" nodeType="withEffect">
                                  <p:stCondLst>
                                    <p:cond delay="30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6" presetClass="emph" presetSubtype="0" accel="50000" autoRev="1" fill="hold" grpId="1" nodeType="withEffect">
                                  <p:stCondLst>
                                    <p:cond delay="0"/>
                                  </p:stCondLst>
                                  <p:childTnLst>
                                    <p:animScale>
                                      <p:cBhvr>
                                        <p:cTn id="14" dur="300" fill="hold"/>
                                        <p:tgtEl>
                                          <p:spTgt spid="39"/>
                                        </p:tgtEl>
                                      </p:cBhvr>
                                      <p:by x="85000" y="85000"/>
                                    </p:animScale>
                                  </p:childTnLst>
                                </p:cTn>
                              </p:par>
                              <p:par>
                                <p:cTn id="15" presetID="10" presetClass="entr" presetSubtype="0" fill="hold" grpId="0" nodeType="withEffect">
                                  <p:stCondLst>
                                    <p:cond delay="30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6" presetClass="emph" presetSubtype="0" accel="50000" autoRev="1" fill="hold" grpId="1" nodeType="withEffect">
                                  <p:stCondLst>
                                    <p:cond delay="0"/>
                                  </p:stCondLst>
                                  <p:childTnLst>
                                    <p:animScale>
                                      <p:cBhvr>
                                        <p:cTn id="19" dur="300" fill="hold"/>
                                        <p:tgtEl>
                                          <p:spTgt spid="40"/>
                                        </p:tgtEl>
                                      </p:cBhvr>
                                      <p:by x="85000" y="85000"/>
                                    </p:animScale>
                                  </p:childTnLst>
                                </p:cTn>
                              </p:par>
                              <p:par>
                                <p:cTn id="20" presetID="10" presetClass="entr" presetSubtype="0" fill="hold" grpId="0" nodeType="withEffect">
                                  <p:stCondLst>
                                    <p:cond delay="3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6" presetClass="emph" presetSubtype="0" accel="50000" autoRev="1" fill="hold" grpId="1" nodeType="withEffect">
                                  <p:stCondLst>
                                    <p:cond delay="0"/>
                                  </p:stCondLst>
                                  <p:childTnLst>
                                    <p:animScale>
                                      <p:cBhvr>
                                        <p:cTn id="24" dur="300" fill="hold"/>
                                        <p:tgtEl>
                                          <p:spTgt spid="41"/>
                                        </p:tgtEl>
                                      </p:cBhvr>
                                      <p:by x="85000" y="85000"/>
                                    </p:animScale>
                                  </p:childTnLst>
                                </p:cTn>
                              </p:par>
                              <p:par>
                                <p:cTn id="25" presetID="10" presetClass="entr" presetSubtype="0" fill="hold" grpId="0" nodeType="withEffect">
                                  <p:stCondLst>
                                    <p:cond delay="30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6" presetClass="emph" presetSubtype="0" accel="50000" autoRev="1" fill="hold" grpId="1" nodeType="withEffect">
                                  <p:stCondLst>
                                    <p:cond delay="0"/>
                                  </p:stCondLst>
                                  <p:childTnLst>
                                    <p:animScale>
                                      <p:cBhvr>
                                        <p:cTn id="29" dur="300" fill="hold"/>
                                        <p:tgtEl>
                                          <p:spTgt spid="43"/>
                                        </p:tgtEl>
                                      </p:cBhvr>
                                      <p:by x="85000" y="85000"/>
                                    </p:animScale>
                                  </p:childTnLst>
                                </p:cTn>
                              </p:par>
                              <p:par>
                                <p:cTn id="30" presetID="10" presetClass="entr" presetSubtype="0" fill="hold" nodeType="withEffect">
                                  <p:stCondLst>
                                    <p:cond delay="3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6" presetClass="emph" presetSubtype="0" accel="50000" autoRev="1" fill="hold" nodeType="withEffect">
                                  <p:stCondLst>
                                    <p:cond delay="0"/>
                                  </p:stCondLst>
                                  <p:childTnLst>
                                    <p:animScale>
                                      <p:cBhvr>
                                        <p:cTn id="34" dur="300" fill="hold"/>
                                        <p:tgtEl>
                                          <p:spTgt spid="16"/>
                                        </p:tgtEl>
                                      </p:cBhvr>
                                      <p:by x="85000" y="85000"/>
                                    </p:animScale>
                                  </p:childTnLst>
                                </p:cTn>
                              </p:par>
                              <p:par>
                                <p:cTn id="35" presetID="10" presetClass="entr" presetSubtype="0" fill="hold" nodeType="withEffect">
                                  <p:stCondLst>
                                    <p:cond delay="3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6" presetClass="emph" presetSubtype="0" accel="50000" autoRev="1" fill="hold" nodeType="withEffect">
                                  <p:stCondLst>
                                    <p:cond delay="0"/>
                                  </p:stCondLst>
                                  <p:childTnLst>
                                    <p:animScale>
                                      <p:cBhvr>
                                        <p:cTn id="39" dur="300" fill="hold"/>
                                        <p:tgtEl>
                                          <p:spTgt spid="22"/>
                                        </p:tgtEl>
                                      </p:cBhvr>
                                      <p:by x="85000" y="85000"/>
                                    </p:animScale>
                                  </p:childTnLst>
                                </p:cTn>
                              </p:par>
                              <p:par>
                                <p:cTn id="40" presetID="10" presetClass="entr" presetSubtype="0" fill="hold" nodeType="withEffect">
                                  <p:stCondLst>
                                    <p:cond delay="3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6" presetClass="emph" presetSubtype="0" accel="50000" autoRev="1" fill="hold" nodeType="withEffect">
                                  <p:stCondLst>
                                    <p:cond delay="0"/>
                                  </p:stCondLst>
                                  <p:childTnLst>
                                    <p:animScale>
                                      <p:cBhvr>
                                        <p:cTn id="44" dur="300" fill="hold"/>
                                        <p:tgtEl>
                                          <p:spTgt spid="23"/>
                                        </p:tgtEl>
                                      </p:cBhvr>
                                      <p:by x="85000" y="85000"/>
                                    </p:animScale>
                                  </p:childTnLst>
                                </p:cTn>
                              </p:par>
                              <p:par>
                                <p:cTn id="45" presetID="10" presetClass="entr" presetSubtype="0" fill="hold" nodeType="withEffect">
                                  <p:stCondLst>
                                    <p:cond delay="3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6" presetClass="emph" presetSubtype="0" accel="50000" autoRev="1" fill="hold" nodeType="withEffect">
                                  <p:stCondLst>
                                    <p:cond delay="0"/>
                                  </p:stCondLst>
                                  <p:childTnLst>
                                    <p:animScale>
                                      <p:cBhvr>
                                        <p:cTn id="49" dur="300" fill="hold"/>
                                        <p:tgtEl>
                                          <p:spTgt spid="30"/>
                                        </p:tgtEl>
                                      </p:cBhvr>
                                      <p:by x="85000" y="85000"/>
                                    </p:animScale>
                                  </p:childTnLst>
                                </p:cTn>
                              </p:par>
                              <p:par>
                                <p:cTn id="50" presetID="10" presetClass="entr" presetSubtype="0" fill="hold" nodeType="withEffect">
                                  <p:stCondLst>
                                    <p:cond delay="3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6" presetClass="emph" presetSubtype="0" accel="50000" autoRev="1" fill="hold" nodeType="withEffect">
                                  <p:stCondLst>
                                    <p:cond delay="0"/>
                                  </p:stCondLst>
                                  <p:childTnLst>
                                    <p:animScale>
                                      <p:cBhvr>
                                        <p:cTn id="54" dur="300" fill="hold"/>
                                        <p:tgtEl>
                                          <p:spTgt spid="35"/>
                                        </p:tgtEl>
                                      </p:cBhvr>
                                      <p:by x="85000" y="85000"/>
                                    </p:animScale>
                                  </p:childTnLst>
                                </p:cTn>
                              </p:par>
                              <p:par>
                                <p:cTn id="55" presetID="22" presetClass="entr" presetSubtype="1" fill="hold" nodeType="withEffect">
                                  <p:stCondLst>
                                    <p:cond delay="500"/>
                                  </p:stCondLst>
                                  <p:childTnLst>
                                    <p:set>
                                      <p:cBhvr>
                                        <p:cTn id="56" dur="1" fill="hold">
                                          <p:stCondLst>
                                            <p:cond delay="0"/>
                                          </p:stCondLst>
                                        </p:cTn>
                                        <p:tgtEl>
                                          <p:spTgt spid="36"/>
                                        </p:tgtEl>
                                        <p:attrNameLst>
                                          <p:attrName>style.visibility</p:attrName>
                                        </p:attrNameLst>
                                      </p:cBhvr>
                                      <p:to>
                                        <p:strVal val="visible"/>
                                      </p:to>
                                    </p:set>
                                    <p:animEffect transition="in" filter="wipe(up)">
                                      <p:cBhvr>
                                        <p:cTn id="57" dur="500"/>
                                        <p:tgtEl>
                                          <p:spTgt spid="36"/>
                                        </p:tgtEl>
                                      </p:cBhvr>
                                    </p:animEffect>
                                  </p:childTnLst>
                                </p:cTn>
                              </p:par>
                              <p:par>
                                <p:cTn id="58" presetID="22" presetClass="entr" presetSubtype="1" fill="hold" nodeType="withEffect">
                                  <p:stCondLst>
                                    <p:cond delay="500"/>
                                  </p:stCondLst>
                                  <p:childTnLst>
                                    <p:set>
                                      <p:cBhvr>
                                        <p:cTn id="59" dur="1" fill="hold">
                                          <p:stCondLst>
                                            <p:cond delay="0"/>
                                          </p:stCondLst>
                                        </p:cTn>
                                        <p:tgtEl>
                                          <p:spTgt spid="37"/>
                                        </p:tgtEl>
                                        <p:attrNameLst>
                                          <p:attrName>style.visibility</p:attrName>
                                        </p:attrNameLst>
                                      </p:cBhvr>
                                      <p:to>
                                        <p:strVal val="visible"/>
                                      </p:to>
                                    </p:set>
                                    <p:animEffect transition="in" filter="wipe(up)">
                                      <p:cBhvr>
                                        <p:cTn id="60" dur="500"/>
                                        <p:tgtEl>
                                          <p:spTgt spid="37"/>
                                        </p:tgtEl>
                                      </p:cBhvr>
                                    </p:animEffect>
                                  </p:childTnLst>
                                </p:cTn>
                              </p:par>
                              <p:par>
                                <p:cTn id="61" presetID="22" presetClass="entr" presetSubtype="1" fill="hold" nodeType="withEffect">
                                  <p:stCondLst>
                                    <p:cond delay="500"/>
                                  </p:stCondLst>
                                  <p:childTnLst>
                                    <p:set>
                                      <p:cBhvr>
                                        <p:cTn id="62" dur="1" fill="hold">
                                          <p:stCondLst>
                                            <p:cond delay="0"/>
                                          </p:stCondLst>
                                        </p:cTn>
                                        <p:tgtEl>
                                          <p:spTgt spid="38"/>
                                        </p:tgtEl>
                                        <p:attrNameLst>
                                          <p:attrName>style.visibility</p:attrName>
                                        </p:attrNameLst>
                                      </p:cBhvr>
                                      <p:to>
                                        <p:strVal val="visible"/>
                                      </p:to>
                                    </p:set>
                                    <p:animEffect transition="in" filter="wipe(up)">
                                      <p:cBhvr>
                                        <p:cTn id="63" dur="500"/>
                                        <p:tgtEl>
                                          <p:spTgt spid="38"/>
                                        </p:tgtEl>
                                      </p:cBhvr>
                                    </p:animEffect>
                                  </p:childTnLst>
                                </p:cTn>
                              </p:par>
                              <p:par>
                                <p:cTn id="64" presetID="22" presetClass="entr" presetSubtype="1" fill="hold" nodeType="withEffect">
                                  <p:stCondLst>
                                    <p:cond delay="500"/>
                                  </p:stCondLst>
                                  <p:childTnLst>
                                    <p:set>
                                      <p:cBhvr>
                                        <p:cTn id="65" dur="1" fill="hold">
                                          <p:stCondLst>
                                            <p:cond delay="0"/>
                                          </p:stCondLst>
                                        </p:cTn>
                                        <p:tgtEl>
                                          <p:spTgt spid="42"/>
                                        </p:tgtEl>
                                        <p:attrNameLst>
                                          <p:attrName>style.visibility</p:attrName>
                                        </p:attrNameLst>
                                      </p:cBhvr>
                                      <p:to>
                                        <p:strVal val="visible"/>
                                      </p:to>
                                    </p:set>
                                    <p:animEffect transition="in" filter="wipe(up)">
                                      <p:cBhvr>
                                        <p:cTn id="66" dur="500"/>
                                        <p:tgtEl>
                                          <p:spTgt spid="42"/>
                                        </p:tgtEl>
                                      </p:cBhvr>
                                    </p:animEffect>
                                  </p:childTnLst>
                                </p:cTn>
                              </p:par>
                              <p:par>
                                <p:cTn id="67" presetID="22" presetClass="entr" presetSubtype="1" fill="hold" nodeType="withEffect">
                                  <p:stCondLst>
                                    <p:cond delay="500"/>
                                  </p:stCondLst>
                                  <p:childTnLst>
                                    <p:set>
                                      <p:cBhvr>
                                        <p:cTn id="68" dur="1" fill="hold">
                                          <p:stCondLst>
                                            <p:cond delay="0"/>
                                          </p:stCondLst>
                                        </p:cTn>
                                        <p:tgtEl>
                                          <p:spTgt spid="44"/>
                                        </p:tgtEl>
                                        <p:attrNameLst>
                                          <p:attrName>style.visibility</p:attrName>
                                        </p:attrNameLst>
                                      </p:cBhvr>
                                      <p:to>
                                        <p:strVal val="visible"/>
                                      </p:to>
                                    </p:set>
                                    <p:animEffect transition="in" filter="wipe(up)">
                                      <p:cBhvr>
                                        <p:cTn id="69" dur="500"/>
                                        <p:tgtEl>
                                          <p:spTgt spid="44"/>
                                        </p:tgtEl>
                                      </p:cBhvr>
                                    </p:animEffect>
                                  </p:childTnLst>
                                </p:cTn>
                              </p:par>
                              <p:par>
                                <p:cTn id="70" presetID="10" presetClass="entr" presetSubtype="0" fill="hold" nodeType="withEffect">
                                  <p:stCondLst>
                                    <p:cond delay="30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6" presetClass="emph" presetSubtype="0" accel="50000" autoRev="1" fill="hold" nodeType="withEffect">
                                  <p:stCondLst>
                                    <p:cond delay="0"/>
                                  </p:stCondLst>
                                  <p:childTnLst>
                                    <p:animScale>
                                      <p:cBhvr>
                                        <p:cTn id="74" dur="300" fill="hold"/>
                                        <p:tgtEl>
                                          <p:spTgt spid="45"/>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9" grpId="0" animBg="1"/>
      <p:bldP spid="39" grpId="1" animBg="1"/>
      <p:bldP spid="40" grpId="0" animBg="1"/>
      <p:bldP spid="40" grpId="1" animBg="1"/>
      <p:bldP spid="41" grpId="0" animBg="1"/>
      <p:bldP spid="41" grpId="1" animBg="1"/>
      <p:bldP spid="43" grpId="0" animBg="1"/>
      <p:bldP spid="4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A1E06-258C-4C8B-0398-B060CC979B89}"/>
            </a:ext>
          </a:extLst>
        </p:cNvPr>
        <p:cNvGrpSpPr/>
        <p:nvPr/>
      </p:nvGrpSpPr>
      <p:grpSpPr>
        <a:xfrm>
          <a:off x="0" y="0"/>
          <a:ext cx="0" cy="0"/>
          <a:chOff x="0" y="0"/>
          <a:chExt cx="0" cy="0"/>
        </a:xfrm>
      </p:grpSpPr>
      <p:sp>
        <p:nvSpPr>
          <p:cNvPr id="96" name="Rounded Rectangle 95">
            <a:extLst>
              <a:ext uri="{FF2B5EF4-FFF2-40B4-BE49-F238E27FC236}">
                <a16:creationId xmlns:a16="http://schemas.microsoft.com/office/drawing/2014/main" id="{7238E3C5-9281-6A9E-7387-B1E947728893}"/>
              </a:ext>
              <a:ext uri="{C183D7F6-B498-43B3-948B-1728B52AA6E4}">
                <adec:decorative xmlns:adec="http://schemas.microsoft.com/office/drawing/2017/decorative" val="1"/>
              </a:ext>
            </a:extLst>
          </p:cNvPr>
          <p:cNvSpPr/>
          <p:nvPr/>
        </p:nvSpPr>
        <p:spPr bwMode="auto">
          <a:xfrm>
            <a:off x="587812" y="1616364"/>
            <a:ext cx="11017249" cy="4586288"/>
          </a:xfrm>
          <a:prstGeom prst="roundRect">
            <a:avLst>
              <a:gd name="adj" fmla="val 2893"/>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ea typeface="+mn-ea"/>
              <a:cs typeface="Segoe UI" pitchFamily="34" charset="0"/>
            </a:endParaRPr>
          </a:p>
        </p:txBody>
      </p:sp>
      <p:sp>
        <p:nvSpPr>
          <p:cNvPr id="100" name="Rounded Rectangle 7">
            <a:extLst>
              <a:ext uri="{FF2B5EF4-FFF2-40B4-BE49-F238E27FC236}">
                <a16:creationId xmlns:a16="http://schemas.microsoft.com/office/drawing/2014/main" id="{760090A5-51D6-632E-2BA0-E1AB9E19FBB1}"/>
              </a:ext>
              <a:ext uri="{C183D7F6-B498-43B3-948B-1728B52AA6E4}">
                <adec:decorative xmlns:adec="http://schemas.microsoft.com/office/drawing/2017/decorative" val="1"/>
              </a:ext>
            </a:extLst>
          </p:cNvPr>
          <p:cNvSpPr/>
          <p:nvPr/>
        </p:nvSpPr>
        <p:spPr bwMode="auto">
          <a:xfrm>
            <a:off x="8080310" y="2054858"/>
            <a:ext cx="3230248" cy="2214754"/>
          </a:xfrm>
          <a:prstGeom prst="roundRect">
            <a:avLst>
              <a:gd name="adj" fmla="val 2893"/>
            </a:avLst>
          </a:prstGeom>
          <a:solidFill>
            <a:schemeClr val="bg1"/>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ea typeface="+mn-ea"/>
              <a:cs typeface="Segoe UI" pitchFamily="34" charset="0"/>
            </a:endParaRPr>
          </a:p>
        </p:txBody>
      </p:sp>
      <p:sp>
        <p:nvSpPr>
          <p:cNvPr id="33" name="Title 1">
            <a:extLst>
              <a:ext uri="{FF2B5EF4-FFF2-40B4-BE49-F238E27FC236}">
                <a16:creationId xmlns:a16="http://schemas.microsoft.com/office/drawing/2014/main" id="{2E88A036-CBE3-6C9D-7AF1-BCDCCB587ED5}"/>
              </a:ext>
            </a:extLst>
          </p:cNvPr>
          <p:cNvSpPr txBox="1">
            <a:spLocks/>
          </p:cNvSpPr>
          <p:nvPr/>
        </p:nvSpPr>
        <p:spPr>
          <a:xfrm>
            <a:off x="588963" y="457200"/>
            <a:ext cx="1101725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3600" i="0" u="none" strike="noStrike" kern="1200" cap="none" spc="0" normalizeH="0" baseline="0" noProof="0">
                <a:ln w="3175">
                  <a:noFill/>
                </a:ln>
                <a:solidFill>
                  <a:srgbClr val="000000"/>
                </a:solidFill>
                <a:effectLst/>
                <a:uLnTx/>
                <a:uFillTx/>
                <a:latin typeface="+mn-lt"/>
                <a:ea typeface="+mn-ea"/>
                <a:cs typeface="Segoe UI"/>
              </a:rPr>
              <a:t>Retrieval Augmented Generation (RAG)</a:t>
            </a:r>
          </a:p>
        </p:txBody>
      </p:sp>
      <p:sp>
        <p:nvSpPr>
          <p:cNvPr id="5" name="TextBox 4">
            <a:extLst>
              <a:ext uri="{FF2B5EF4-FFF2-40B4-BE49-F238E27FC236}">
                <a16:creationId xmlns:a16="http://schemas.microsoft.com/office/drawing/2014/main" id="{71E4C784-CADA-3C19-3DA9-F28D4913FBFE}"/>
              </a:ext>
            </a:extLst>
          </p:cNvPr>
          <p:cNvSpPr txBox="1"/>
          <p:nvPr/>
        </p:nvSpPr>
        <p:spPr>
          <a:xfrm>
            <a:off x="8283003" y="2188030"/>
            <a:ext cx="2847988" cy="2000548"/>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mn-lt"/>
                <a:ea typeface="+mn-ea"/>
                <a:cs typeface="Segoe UI" panose="020B0502040204020203" pitchFamily="34" charset="0"/>
              </a:rPr>
              <a:t>Grounding the searches with vector data seamlessly</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mn-lt"/>
                <a:ea typeface="+mn-ea"/>
                <a:cs typeface="Segoe UI" panose="020B0502040204020203" pitchFamily="34" charset="0"/>
              </a:rPr>
              <a:t>Support large Knowledge bases for ingestion and retrieval</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mn-lt"/>
                <a:ea typeface="+mn-ea"/>
                <a:cs typeface="Segoe UI" panose="020B0502040204020203" pitchFamily="34" charset="0"/>
              </a:rPr>
              <a:t>Semantic caching</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mn-lt"/>
                <a:ea typeface="+mn-ea"/>
                <a:cs typeface="Segoe UI" panose="020B0502040204020203" pitchFamily="34" charset="0"/>
              </a:rPr>
              <a:t>Prompt history</a:t>
            </a:r>
          </a:p>
        </p:txBody>
      </p:sp>
      <p:sp>
        <p:nvSpPr>
          <p:cNvPr id="19" name="Text Placeholder 15">
            <a:extLst>
              <a:ext uri="{FF2B5EF4-FFF2-40B4-BE49-F238E27FC236}">
                <a16:creationId xmlns:a16="http://schemas.microsoft.com/office/drawing/2014/main" id="{024B5D7D-FF84-675C-B375-973E3BAF6552}"/>
              </a:ext>
            </a:extLst>
          </p:cNvPr>
          <p:cNvSpPr txBox="1">
            <a:spLocks/>
          </p:cNvSpPr>
          <p:nvPr/>
        </p:nvSpPr>
        <p:spPr>
          <a:xfrm>
            <a:off x="588963" y="990301"/>
            <a:ext cx="11018520" cy="369332"/>
          </a:xfrm>
          <a:prstGeom prst="rect">
            <a:avLst/>
          </a:prstGeom>
        </p:spPr>
        <p:txBody>
          <a:bodyPr vert="horz" wrap="square" lIns="0" tIns="0" rIns="0" bIns="0" rtlCol="0" anchor="t">
            <a:spAutoFit/>
          </a:bodyPr>
          <a:lstStyle>
            <a:lvl1pPr marL="127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2400">
                <a:solidFill>
                  <a:srgbClr val="286BD1"/>
                </a:solidFill>
                <a:latin typeface="+mn-lt"/>
                <a:cs typeface="Segoe UI"/>
              </a:rPr>
              <a:t>Enrich </a:t>
            </a:r>
            <a:r>
              <a:rPr kumimoji="0" lang="en-US" sz="2400" i="0" u="none" strike="noStrike" kern="1200" cap="none" spc="0" normalizeH="0" baseline="0" noProof="0">
                <a:ln>
                  <a:noFill/>
                </a:ln>
                <a:solidFill>
                  <a:srgbClr val="286BD1"/>
                </a:solidFill>
                <a:effectLst/>
                <a:uLnTx/>
                <a:uFillTx/>
                <a:latin typeface="+mn-lt"/>
                <a:ea typeface="+mn-ea"/>
                <a:cs typeface="Segoe UI"/>
              </a:rPr>
              <a:t>LLMs with Context from Operational Data Context</a:t>
            </a:r>
          </a:p>
        </p:txBody>
      </p:sp>
      <p:cxnSp>
        <p:nvCxnSpPr>
          <p:cNvPr id="92" name="Straight Arrow Connector 91">
            <a:extLst>
              <a:ext uri="{FF2B5EF4-FFF2-40B4-BE49-F238E27FC236}">
                <a16:creationId xmlns:a16="http://schemas.microsoft.com/office/drawing/2014/main" id="{B5E54080-40DF-729B-75A9-6647B430962F}"/>
              </a:ext>
            </a:extLst>
          </p:cNvPr>
          <p:cNvCxnSpPr>
            <a:cxnSpLocks/>
          </p:cNvCxnSpPr>
          <p:nvPr/>
        </p:nvCxnSpPr>
        <p:spPr>
          <a:xfrm flipH="1">
            <a:off x="8065315" y="5766017"/>
            <a:ext cx="1206580"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cxnSp>
        <p:nvCxnSpPr>
          <p:cNvPr id="83" name="Straight Arrow Connector 82">
            <a:extLst>
              <a:ext uri="{FF2B5EF4-FFF2-40B4-BE49-F238E27FC236}">
                <a16:creationId xmlns:a16="http://schemas.microsoft.com/office/drawing/2014/main" id="{C2B9307B-3285-8A12-468D-EBD57B54304B}"/>
              </a:ext>
            </a:extLst>
          </p:cNvPr>
          <p:cNvCxnSpPr>
            <a:cxnSpLocks/>
          </p:cNvCxnSpPr>
          <p:nvPr/>
        </p:nvCxnSpPr>
        <p:spPr>
          <a:xfrm flipV="1">
            <a:off x="6386289" y="3097641"/>
            <a:ext cx="0" cy="633537"/>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cxnSp>
        <p:nvCxnSpPr>
          <p:cNvPr id="85" name="Straight Arrow Connector 84">
            <a:extLst>
              <a:ext uri="{FF2B5EF4-FFF2-40B4-BE49-F238E27FC236}">
                <a16:creationId xmlns:a16="http://schemas.microsoft.com/office/drawing/2014/main" id="{E6DF8C46-F863-4E9F-D059-D5086922E4A5}"/>
              </a:ext>
            </a:extLst>
          </p:cNvPr>
          <p:cNvCxnSpPr>
            <a:cxnSpLocks/>
          </p:cNvCxnSpPr>
          <p:nvPr/>
        </p:nvCxnSpPr>
        <p:spPr>
          <a:xfrm>
            <a:off x="6085427" y="3160002"/>
            <a:ext cx="0" cy="633537"/>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cxnSp>
        <p:nvCxnSpPr>
          <p:cNvPr id="80" name="Straight Arrow Connector 79">
            <a:extLst>
              <a:ext uri="{FF2B5EF4-FFF2-40B4-BE49-F238E27FC236}">
                <a16:creationId xmlns:a16="http://schemas.microsoft.com/office/drawing/2014/main" id="{0158FDF7-2895-4979-26E3-EFC844380F63}"/>
              </a:ext>
            </a:extLst>
          </p:cNvPr>
          <p:cNvCxnSpPr>
            <a:cxnSpLocks/>
          </p:cNvCxnSpPr>
          <p:nvPr/>
        </p:nvCxnSpPr>
        <p:spPr>
          <a:xfrm>
            <a:off x="4479326" y="5134592"/>
            <a:ext cx="1250687"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sp>
        <p:nvSpPr>
          <p:cNvPr id="26" name="Graphic 14">
            <a:extLst>
              <a:ext uri="{FF2B5EF4-FFF2-40B4-BE49-F238E27FC236}">
                <a16:creationId xmlns:a16="http://schemas.microsoft.com/office/drawing/2014/main" id="{EEED51C9-6ADC-6531-033F-1B421E575BED}"/>
              </a:ext>
            </a:extLst>
          </p:cNvPr>
          <p:cNvSpPr/>
          <p:nvPr/>
        </p:nvSpPr>
        <p:spPr>
          <a:xfrm>
            <a:off x="9346721" y="5191545"/>
            <a:ext cx="787803" cy="787801"/>
          </a:xfrm>
          <a:custGeom>
            <a:avLst/>
            <a:gdLst>
              <a:gd name="connsiteX0" fmla="*/ 147599 w 199986"/>
              <a:gd name="connsiteY0" fmla="*/ 95212 h 199986"/>
              <a:gd name="connsiteX1" fmla="*/ 199987 w 199986"/>
              <a:gd name="connsiteY1" fmla="*/ 147599 h 199986"/>
              <a:gd name="connsiteX2" fmla="*/ 147599 w 199986"/>
              <a:gd name="connsiteY2" fmla="*/ 199987 h 199986"/>
              <a:gd name="connsiteX3" fmla="*/ 95212 w 199986"/>
              <a:gd name="connsiteY3" fmla="*/ 147599 h 199986"/>
              <a:gd name="connsiteX4" fmla="*/ 147599 w 199986"/>
              <a:gd name="connsiteY4" fmla="*/ 95212 h 199986"/>
              <a:gd name="connsiteX5" fmla="*/ 95421 w 199986"/>
              <a:gd name="connsiteY5" fmla="*/ 114262 h 199986"/>
              <a:gd name="connsiteX6" fmla="*/ 85687 w 199986"/>
              <a:gd name="connsiteY6" fmla="*/ 147599 h 199986"/>
              <a:gd name="connsiteX7" fmla="*/ 100851 w 199986"/>
              <a:gd name="connsiteY7" fmla="*/ 188185 h 199986"/>
              <a:gd name="connsiteX8" fmla="*/ 76162 w 199986"/>
              <a:gd name="connsiteY8" fmla="*/ 190471 h 199986"/>
              <a:gd name="connsiteX9" fmla="*/ 4858 w 199986"/>
              <a:gd name="connsiteY9" fmla="*/ 159639 h 199986"/>
              <a:gd name="connsiteX10" fmla="*/ 0 w 199986"/>
              <a:gd name="connsiteY10" fmla="*/ 144447 h 199986"/>
              <a:gd name="connsiteX11" fmla="*/ 0 w 199986"/>
              <a:gd name="connsiteY11" fmla="*/ 135684 h 199986"/>
              <a:gd name="connsiteX12" fmla="*/ 21412 w 199986"/>
              <a:gd name="connsiteY12" fmla="*/ 114252 h 199986"/>
              <a:gd name="connsiteX13" fmla="*/ 21422 w 199986"/>
              <a:gd name="connsiteY13" fmla="*/ 114252 h 199986"/>
              <a:gd name="connsiteX14" fmla="*/ 95431 w 199986"/>
              <a:gd name="connsiteY14" fmla="*/ 114252 h 199986"/>
              <a:gd name="connsiteX15" fmla="*/ 122396 w 199986"/>
              <a:gd name="connsiteY15" fmla="*/ 144228 h 199986"/>
              <a:gd name="connsiteX16" fmla="*/ 115662 w 199986"/>
              <a:gd name="connsiteY16" fmla="*/ 144345 h 199986"/>
              <a:gd name="connsiteX17" fmla="*/ 115662 w 199986"/>
              <a:gd name="connsiteY17" fmla="*/ 150962 h 199986"/>
              <a:gd name="connsiteX18" fmla="*/ 134712 w 199986"/>
              <a:gd name="connsiteY18" fmla="*/ 170012 h 199986"/>
              <a:gd name="connsiteX19" fmla="*/ 141446 w 199986"/>
              <a:gd name="connsiteY19" fmla="*/ 170012 h 199986"/>
              <a:gd name="connsiteX20" fmla="*/ 179546 w 199986"/>
              <a:gd name="connsiteY20" fmla="*/ 131912 h 199986"/>
              <a:gd name="connsiteX21" fmla="*/ 179429 w 199986"/>
              <a:gd name="connsiteY21" fmla="*/ 125178 h 199986"/>
              <a:gd name="connsiteX22" fmla="*/ 172812 w 199986"/>
              <a:gd name="connsiteY22" fmla="*/ 125178 h 199986"/>
              <a:gd name="connsiteX23" fmla="*/ 138074 w 199986"/>
              <a:gd name="connsiteY23" fmla="*/ 159915 h 199986"/>
              <a:gd name="connsiteX24" fmla="*/ 122396 w 199986"/>
              <a:gd name="connsiteY24" fmla="*/ 144228 h 199986"/>
              <a:gd name="connsiteX25" fmla="*/ 76162 w 199986"/>
              <a:gd name="connsiteY25" fmla="*/ 0 h 199986"/>
              <a:gd name="connsiteX26" fmla="*/ 123787 w 199986"/>
              <a:gd name="connsiteY26" fmla="*/ 47625 h 199986"/>
              <a:gd name="connsiteX27" fmla="*/ 76162 w 199986"/>
              <a:gd name="connsiteY27" fmla="*/ 95250 h 199986"/>
              <a:gd name="connsiteX28" fmla="*/ 28537 w 199986"/>
              <a:gd name="connsiteY28" fmla="*/ 47625 h 199986"/>
              <a:gd name="connsiteX29" fmla="*/ 76162 w 199986"/>
              <a:gd name="connsiteY29" fmla="*/ 0 h 1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986" h="199986">
                <a:moveTo>
                  <a:pt x="147599" y="95212"/>
                </a:moveTo>
                <a:cubicBezTo>
                  <a:pt x="176533" y="95212"/>
                  <a:pt x="199987" y="118666"/>
                  <a:pt x="199987" y="147599"/>
                </a:cubicBezTo>
                <a:cubicBezTo>
                  <a:pt x="199987" y="176533"/>
                  <a:pt x="176533" y="199987"/>
                  <a:pt x="147599" y="199987"/>
                </a:cubicBezTo>
                <a:cubicBezTo>
                  <a:pt x="118666" y="199987"/>
                  <a:pt x="95212" y="176533"/>
                  <a:pt x="95212" y="147599"/>
                </a:cubicBezTo>
                <a:cubicBezTo>
                  <a:pt x="95212" y="118666"/>
                  <a:pt x="118666" y="95212"/>
                  <a:pt x="147599" y="95212"/>
                </a:cubicBezTo>
                <a:close/>
                <a:moveTo>
                  <a:pt x="95421" y="114262"/>
                </a:moveTo>
                <a:cubicBezTo>
                  <a:pt x="89047" y="124212"/>
                  <a:pt x="85669" y="135784"/>
                  <a:pt x="85687" y="147599"/>
                </a:cubicBezTo>
                <a:cubicBezTo>
                  <a:pt x="85687" y="163125"/>
                  <a:pt x="91402" y="177317"/>
                  <a:pt x="100851" y="188185"/>
                </a:cubicBezTo>
                <a:cubicBezTo>
                  <a:pt x="93269" y="189709"/>
                  <a:pt x="85039" y="190471"/>
                  <a:pt x="76162" y="190471"/>
                </a:cubicBezTo>
                <a:cubicBezTo>
                  <a:pt x="43586" y="190471"/>
                  <a:pt x="19545" y="180261"/>
                  <a:pt x="4858" y="159639"/>
                </a:cubicBezTo>
                <a:cubicBezTo>
                  <a:pt x="1699" y="155203"/>
                  <a:pt x="1" y="149893"/>
                  <a:pt x="0" y="144447"/>
                </a:cubicBezTo>
                <a:lnTo>
                  <a:pt x="0" y="135684"/>
                </a:lnTo>
                <a:cubicBezTo>
                  <a:pt x="-5" y="123853"/>
                  <a:pt x="9581" y="114258"/>
                  <a:pt x="21412" y="114252"/>
                </a:cubicBezTo>
                <a:cubicBezTo>
                  <a:pt x="21415" y="114252"/>
                  <a:pt x="21419" y="114252"/>
                  <a:pt x="21422" y="114252"/>
                </a:cubicBezTo>
                <a:lnTo>
                  <a:pt x="95431" y="114252"/>
                </a:lnTo>
                <a:close/>
                <a:moveTo>
                  <a:pt x="122396" y="144228"/>
                </a:moveTo>
                <a:cubicBezTo>
                  <a:pt x="120505" y="142401"/>
                  <a:pt x="117489" y="142453"/>
                  <a:pt x="115662" y="144345"/>
                </a:cubicBezTo>
                <a:cubicBezTo>
                  <a:pt x="113880" y="146191"/>
                  <a:pt x="113880" y="149116"/>
                  <a:pt x="115662" y="150962"/>
                </a:cubicBezTo>
                <a:lnTo>
                  <a:pt x="134712" y="170012"/>
                </a:lnTo>
                <a:cubicBezTo>
                  <a:pt x="136571" y="171871"/>
                  <a:pt x="139586" y="171871"/>
                  <a:pt x="141446" y="170012"/>
                </a:cubicBezTo>
                <a:lnTo>
                  <a:pt x="179546" y="131912"/>
                </a:lnTo>
                <a:cubicBezTo>
                  <a:pt x="181373" y="130020"/>
                  <a:pt x="181321" y="127004"/>
                  <a:pt x="179429" y="125178"/>
                </a:cubicBezTo>
                <a:cubicBezTo>
                  <a:pt x="177583" y="123395"/>
                  <a:pt x="174658" y="123395"/>
                  <a:pt x="172812" y="125178"/>
                </a:cubicBezTo>
                <a:lnTo>
                  <a:pt x="138074" y="159915"/>
                </a:lnTo>
                <a:lnTo>
                  <a:pt x="122396" y="144228"/>
                </a:lnTo>
                <a:close/>
                <a:moveTo>
                  <a:pt x="76162" y="0"/>
                </a:moveTo>
                <a:cubicBezTo>
                  <a:pt x="102464" y="0"/>
                  <a:pt x="123787" y="21322"/>
                  <a:pt x="123787" y="47625"/>
                </a:cubicBezTo>
                <a:cubicBezTo>
                  <a:pt x="123787" y="73928"/>
                  <a:pt x="102464" y="95250"/>
                  <a:pt x="76162" y="95250"/>
                </a:cubicBezTo>
                <a:cubicBezTo>
                  <a:pt x="49859" y="95250"/>
                  <a:pt x="28537" y="73928"/>
                  <a:pt x="28537" y="47625"/>
                </a:cubicBezTo>
                <a:cubicBezTo>
                  <a:pt x="28537" y="21322"/>
                  <a:pt x="49859" y="0"/>
                  <a:pt x="76162" y="0"/>
                </a:cubicBezTo>
                <a:close/>
              </a:path>
            </a:pathLst>
          </a:custGeom>
          <a:gradFill flip="none" rotWithShape="1">
            <a:gsLst>
              <a:gs pos="47000">
                <a:srgbClr val="077BE0"/>
              </a:gs>
              <a:gs pos="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91440" rIns="0" bIns="45720" anchor="ctr" anchorCtr="0">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rgbClr val="000000"/>
              </a:solidFill>
              <a:effectLst/>
              <a:uLnTx/>
              <a:uFillTx/>
              <a:ea typeface="+mn-ea"/>
              <a:cs typeface="Segoe UI" pitchFamily="34" charset="0"/>
            </a:endParaRPr>
          </a:p>
        </p:txBody>
      </p:sp>
      <p:cxnSp>
        <p:nvCxnSpPr>
          <p:cNvPr id="48" name="Straight Arrow Connector 47">
            <a:extLst>
              <a:ext uri="{FF2B5EF4-FFF2-40B4-BE49-F238E27FC236}">
                <a16:creationId xmlns:a16="http://schemas.microsoft.com/office/drawing/2014/main" id="{EA4C2FBB-202F-F09E-961D-8BBABA4938DE}"/>
              </a:ext>
            </a:extLst>
          </p:cNvPr>
          <p:cNvCxnSpPr>
            <a:cxnSpLocks/>
          </p:cNvCxnSpPr>
          <p:nvPr/>
        </p:nvCxnSpPr>
        <p:spPr>
          <a:xfrm flipH="1">
            <a:off x="4340692" y="2906309"/>
            <a:ext cx="1396906"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cxnSp>
        <p:nvCxnSpPr>
          <p:cNvPr id="39" name="Straight Arrow Connector 38">
            <a:extLst>
              <a:ext uri="{FF2B5EF4-FFF2-40B4-BE49-F238E27FC236}">
                <a16:creationId xmlns:a16="http://schemas.microsoft.com/office/drawing/2014/main" id="{EB58D01C-ABA3-BD75-9E57-D37F27A1B741}"/>
              </a:ext>
            </a:extLst>
          </p:cNvPr>
          <p:cNvCxnSpPr>
            <a:cxnSpLocks/>
          </p:cNvCxnSpPr>
          <p:nvPr/>
        </p:nvCxnSpPr>
        <p:spPr>
          <a:xfrm flipH="1">
            <a:off x="2047638" y="2906309"/>
            <a:ext cx="1250687"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sp>
        <p:nvSpPr>
          <p:cNvPr id="3" name="Rounded Rectangle 7">
            <a:extLst>
              <a:ext uri="{FF2B5EF4-FFF2-40B4-BE49-F238E27FC236}">
                <a16:creationId xmlns:a16="http://schemas.microsoft.com/office/drawing/2014/main" id="{E907E82C-643A-4071-F132-4A36CCD9FD87}"/>
              </a:ext>
              <a:ext uri="{C183D7F6-B498-43B3-948B-1728B52AA6E4}">
                <adec:decorative xmlns:adec="http://schemas.microsoft.com/office/drawing/2017/decorative" val="1"/>
              </a:ext>
            </a:extLst>
          </p:cNvPr>
          <p:cNvSpPr/>
          <p:nvPr/>
        </p:nvSpPr>
        <p:spPr bwMode="auto">
          <a:xfrm>
            <a:off x="1046888" y="2478043"/>
            <a:ext cx="1036705" cy="619599"/>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a typeface="+mn-ea"/>
              <a:cs typeface="+mn-cs"/>
            </a:endParaRPr>
          </a:p>
        </p:txBody>
      </p:sp>
      <p:sp>
        <p:nvSpPr>
          <p:cNvPr id="28" name="Freeform 27">
            <a:extLst>
              <a:ext uri="{FF2B5EF4-FFF2-40B4-BE49-F238E27FC236}">
                <a16:creationId xmlns:a16="http://schemas.microsoft.com/office/drawing/2014/main" id="{946A4413-125D-5694-5405-C0B5B80AD1C1}"/>
              </a:ext>
            </a:extLst>
          </p:cNvPr>
          <p:cNvSpPr/>
          <p:nvPr/>
        </p:nvSpPr>
        <p:spPr>
          <a:xfrm>
            <a:off x="1396576" y="2317579"/>
            <a:ext cx="337330" cy="421746"/>
          </a:xfrm>
          <a:custGeom>
            <a:avLst/>
            <a:gdLst>
              <a:gd name="connsiteX0" fmla="*/ 14316 w 152400"/>
              <a:gd name="connsiteY0" fmla="*/ 25022 h 190538"/>
              <a:gd name="connsiteX1" fmla="*/ 14288 w 152400"/>
              <a:gd name="connsiteY1" fmla="*/ 145294 h 190538"/>
              <a:gd name="connsiteX2" fmla="*/ 45244 w 152400"/>
              <a:gd name="connsiteY2" fmla="*/ 176250 h 190538"/>
              <a:gd name="connsiteX3" fmla="*/ 127311 w 152400"/>
              <a:gd name="connsiteY3" fmla="*/ 176250 h 190538"/>
              <a:gd name="connsiteX4" fmla="*/ 107099 w 152400"/>
              <a:gd name="connsiteY4" fmla="*/ 190538 h 190538"/>
              <a:gd name="connsiteX5" fmla="*/ 45244 w 152400"/>
              <a:gd name="connsiteY5" fmla="*/ 190538 h 190538"/>
              <a:gd name="connsiteX6" fmla="*/ 0 w 152400"/>
              <a:gd name="connsiteY6" fmla="*/ 145294 h 190538"/>
              <a:gd name="connsiteX7" fmla="*/ 0 w 152400"/>
              <a:gd name="connsiteY7" fmla="*/ 45243 h 190538"/>
              <a:gd name="connsiteX8" fmla="*/ 14316 w 152400"/>
              <a:gd name="connsiteY8" fmla="*/ 25022 h 190538"/>
              <a:gd name="connsiteX9" fmla="*/ 100013 w 152400"/>
              <a:gd name="connsiteY9" fmla="*/ 4762 h 190538"/>
              <a:gd name="connsiteX10" fmla="*/ 147638 w 152400"/>
              <a:gd name="connsiteY10" fmla="*/ 52387 h 190538"/>
              <a:gd name="connsiteX11" fmla="*/ 107156 w 152400"/>
              <a:gd name="connsiteY11" fmla="*/ 52387 h 190538"/>
              <a:gd name="connsiteX12" fmla="*/ 100013 w 152400"/>
              <a:gd name="connsiteY12" fmla="*/ 45243 h 190538"/>
              <a:gd name="connsiteX13" fmla="*/ 45243 w 152400"/>
              <a:gd name="connsiteY13" fmla="*/ 0 h 190538"/>
              <a:gd name="connsiteX14" fmla="*/ 85725 w 152400"/>
              <a:gd name="connsiteY14" fmla="*/ 0 h 190538"/>
              <a:gd name="connsiteX15" fmla="*/ 85725 w 152400"/>
              <a:gd name="connsiteY15" fmla="*/ 45244 h 190538"/>
              <a:gd name="connsiteX16" fmla="*/ 107156 w 152400"/>
              <a:gd name="connsiteY16" fmla="*/ 66675 h 190538"/>
              <a:gd name="connsiteX17" fmla="*/ 152400 w 152400"/>
              <a:gd name="connsiteY17" fmla="*/ 66675 h 190538"/>
              <a:gd name="connsiteX18" fmla="*/ 152400 w 152400"/>
              <a:gd name="connsiteY18" fmla="*/ 145256 h 190538"/>
              <a:gd name="connsiteX19" fmla="*/ 130968 w 152400"/>
              <a:gd name="connsiteY19" fmla="*/ 166688 h 190538"/>
              <a:gd name="connsiteX20" fmla="*/ 45243 w 152400"/>
              <a:gd name="connsiteY20" fmla="*/ 166688 h 190538"/>
              <a:gd name="connsiteX21" fmla="*/ 23812 w 152400"/>
              <a:gd name="connsiteY21" fmla="*/ 145256 h 190538"/>
              <a:gd name="connsiteX22" fmla="*/ 23812 w 152400"/>
              <a:gd name="connsiteY22" fmla="*/ 21431 h 190538"/>
              <a:gd name="connsiteX23" fmla="*/ 45243 w 152400"/>
              <a:gd name="connsiteY23" fmla="*/ 0 h 19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2400" h="190538">
                <a:moveTo>
                  <a:pt x="14316" y="25022"/>
                </a:moveTo>
                <a:lnTo>
                  <a:pt x="14288" y="145294"/>
                </a:lnTo>
                <a:cubicBezTo>
                  <a:pt x="14288" y="162390"/>
                  <a:pt x="28147" y="176250"/>
                  <a:pt x="45244" y="176250"/>
                </a:cubicBezTo>
                <a:lnTo>
                  <a:pt x="127311" y="176250"/>
                </a:lnTo>
                <a:cubicBezTo>
                  <a:pt x="124368" y="184575"/>
                  <a:pt x="116434" y="190538"/>
                  <a:pt x="107099" y="190538"/>
                </a:cubicBezTo>
                <a:lnTo>
                  <a:pt x="45244" y="190538"/>
                </a:lnTo>
                <a:cubicBezTo>
                  <a:pt x="20256" y="190538"/>
                  <a:pt x="0" y="170282"/>
                  <a:pt x="0" y="145294"/>
                </a:cubicBezTo>
                <a:lnTo>
                  <a:pt x="0" y="45243"/>
                </a:lnTo>
                <a:cubicBezTo>
                  <a:pt x="0" y="36149"/>
                  <a:pt x="5738" y="28044"/>
                  <a:pt x="14316" y="25022"/>
                </a:cubicBezTo>
                <a:close/>
                <a:moveTo>
                  <a:pt x="100013" y="4762"/>
                </a:moveTo>
                <a:lnTo>
                  <a:pt x="147638" y="52387"/>
                </a:lnTo>
                <a:lnTo>
                  <a:pt x="107156" y="52387"/>
                </a:lnTo>
                <a:cubicBezTo>
                  <a:pt x="103211" y="52387"/>
                  <a:pt x="100013" y="49189"/>
                  <a:pt x="100013" y="45243"/>
                </a:cubicBezTo>
                <a:close/>
                <a:moveTo>
                  <a:pt x="45243" y="0"/>
                </a:moveTo>
                <a:lnTo>
                  <a:pt x="85725" y="0"/>
                </a:lnTo>
                <a:lnTo>
                  <a:pt x="85725" y="45244"/>
                </a:lnTo>
                <a:cubicBezTo>
                  <a:pt x="85725" y="57080"/>
                  <a:pt x="95320" y="66675"/>
                  <a:pt x="107156" y="66675"/>
                </a:cubicBezTo>
                <a:lnTo>
                  <a:pt x="152400" y="66675"/>
                </a:lnTo>
                <a:lnTo>
                  <a:pt x="152400" y="145256"/>
                </a:lnTo>
                <a:cubicBezTo>
                  <a:pt x="152400" y="157092"/>
                  <a:pt x="142804" y="166688"/>
                  <a:pt x="130968" y="166688"/>
                </a:cubicBezTo>
                <a:lnTo>
                  <a:pt x="45243" y="166688"/>
                </a:lnTo>
                <a:cubicBezTo>
                  <a:pt x="33407" y="166688"/>
                  <a:pt x="23812" y="157092"/>
                  <a:pt x="23812" y="145256"/>
                </a:cubicBezTo>
                <a:lnTo>
                  <a:pt x="23812" y="21431"/>
                </a:lnTo>
                <a:cubicBezTo>
                  <a:pt x="23812" y="9595"/>
                  <a:pt x="33407" y="0"/>
                  <a:pt x="45243" y="0"/>
                </a:cubicBezTo>
                <a:close/>
              </a:path>
            </a:pathLst>
          </a:custGeom>
          <a:gradFill flip="none" rotWithShape="1">
            <a:gsLst>
              <a:gs pos="47000">
                <a:srgbClr val="077BE0"/>
              </a:gs>
              <a:gs pos="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91440" rIns="0" bIns="45720" anchor="ctr" anchorCtr="0">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rgbClr val="000000"/>
              </a:solidFill>
              <a:effectLst/>
              <a:uLnTx/>
              <a:uFillTx/>
              <a:ea typeface="+mn-ea"/>
              <a:cs typeface="Segoe UI" pitchFamily="34" charset="0"/>
            </a:endParaRPr>
          </a:p>
        </p:txBody>
      </p:sp>
      <p:sp>
        <p:nvSpPr>
          <p:cNvPr id="29" name="Oval 28">
            <a:extLst>
              <a:ext uri="{FF2B5EF4-FFF2-40B4-BE49-F238E27FC236}">
                <a16:creationId xmlns:a16="http://schemas.microsoft.com/office/drawing/2014/main" id="{BEDAFF52-BF91-BB6E-8066-E3B61A3C8001}"/>
              </a:ext>
            </a:extLst>
          </p:cNvPr>
          <p:cNvSpPr/>
          <p:nvPr/>
        </p:nvSpPr>
        <p:spPr bwMode="auto">
          <a:xfrm>
            <a:off x="2579010" y="2405551"/>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1</a:t>
            </a:r>
          </a:p>
        </p:txBody>
      </p:sp>
      <p:sp>
        <p:nvSpPr>
          <p:cNvPr id="30" name="TextBox 29">
            <a:extLst>
              <a:ext uri="{FF2B5EF4-FFF2-40B4-BE49-F238E27FC236}">
                <a16:creationId xmlns:a16="http://schemas.microsoft.com/office/drawing/2014/main" id="{4F39F090-8125-5A18-7E5D-9CF7D43C8AAE}"/>
              </a:ext>
            </a:extLst>
          </p:cNvPr>
          <p:cNvSpPr txBox="1"/>
          <p:nvPr/>
        </p:nvSpPr>
        <p:spPr>
          <a:xfrm>
            <a:off x="1196850" y="2807867"/>
            <a:ext cx="736781" cy="17523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ea typeface="+mn-ea"/>
                <a:cs typeface="+mn-cs"/>
              </a:rPr>
              <a:t>Documents</a:t>
            </a:r>
          </a:p>
        </p:txBody>
      </p:sp>
      <p:sp>
        <p:nvSpPr>
          <p:cNvPr id="37" name="Rounded Rectangle 7">
            <a:extLst>
              <a:ext uri="{FF2B5EF4-FFF2-40B4-BE49-F238E27FC236}">
                <a16:creationId xmlns:a16="http://schemas.microsoft.com/office/drawing/2014/main" id="{3CDB4F0E-49C4-8539-66CF-1F11B8E1E77A}"/>
              </a:ext>
              <a:ext uri="{C183D7F6-B498-43B3-948B-1728B52AA6E4}">
                <adec:decorative xmlns:adec="http://schemas.microsoft.com/office/drawing/2017/decorative" val="1"/>
              </a:ext>
            </a:extLst>
          </p:cNvPr>
          <p:cNvSpPr/>
          <p:nvPr/>
        </p:nvSpPr>
        <p:spPr bwMode="auto">
          <a:xfrm>
            <a:off x="3328035" y="2478043"/>
            <a:ext cx="1036705" cy="619599"/>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a typeface="+mn-ea"/>
              <a:cs typeface="+mn-cs"/>
            </a:endParaRPr>
          </a:p>
        </p:txBody>
      </p:sp>
      <p:sp>
        <p:nvSpPr>
          <p:cNvPr id="38" name="TextBox 37">
            <a:extLst>
              <a:ext uri="{FF2B5EF4-FFF2-40B4-BE49-F238E27FC236}">
                <a16:creationId xmlns:a16="http://schemas.microsoft.com/office/drawing/2014/main" id="{4B99AFCD-7DED-4E5F-8510-031907A18D42}"/>
              </a:ext>
            </a:extLst>
          </p:cNvPr>
          <p:cNvSpPr txBox="1"/>
          <p:nvPr/>
        </p:nvSpPr>
        <p:spPr>
          <a:xfrm>
            <a:off x="3396624" y="2603999"/>
            <a:ext cx="899526" cy="35046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ea typeface="+mn-ea"/>
                <a:cs typeface="+mn-cs"/>
              </a:rPr>
              <a:t>Embedding model</a:t>
            </a:r>
          </a:p>
        </p:txBody>
      </p:sp>
      <p:sp>
        <p:nvSpPr>
          <p:cNvPr id="42" name="TextBox 41">
            <a:extLst>
              <a:ext uri="{FF2B5EF4-FFF2-40B4-BE49-F238E27FC236}">
                <a16:creationId xmlns:a16="http://schemas.microsoft.com/office/drawing/2014/main" id="{ABC5B0B1-2CCB-6115-803F-A55137281E7A}"/>
              </a:ext>
            </a:extLst>
          </p:cNvPr>
          <p:cNvSpPr txBox="1"/>
          <p:nvPr/>
        </p:nvSpPr>
        <p:spPr>
          <a:xfrm>
            <a:off x="2186272" y="2646086"/>
            <a:ext cx="994698" cy="1593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Chunked docs</a:t>
            </a:r>
          </a:p>
        </p:txBody>
      </p:sp>
      <p:sp>
        <p:nvSpPr>
          <p:cNvPr id="49" name="Oval 48">
            <a:extLst>
              <a:ext uri="{FF2B5EF4-FFF2-40B4-BE49-F238E27FC236}">
                <a16:creationId xmlns:a16="http://schemas.microsoft.com/office/drawing/2014/main" id="{16871DE6-2314-522A-916F-BD1EC3678C0B}"/>
              </a:ext>
            </a:extLst>
          </p:cNvPr>
          <p:cNvSpPr/>
          <p:nvPr/>
        </p:nvSpPr>
        <p:spPr bwMode="auto">
          <a:xfrm>
            <a:off x="4872063" y="2405551"/>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2</a:t>
            </a:r>
          </a:p>
        </p:txBody>
      </p:sp>
      <p:sp>
        <p:nvSpPr>
          <p:cNvPr id="50" name="TextBox 49">
            <a:extLst>
              <a:ext uri="{FF2B5EF4-FFF2-40B4-BE49-F238E27FC236}">
                <a16:creationId xmlns:a16="http://schemas.microsoft.com/office/drawing/2014/main" id="{2598033E-7466-203B-E270-1F434A100859}"/>
              </a:ext>
            </a:extLst>
          </p:cNvPr>
          <p:cNvSpPr txBox="1"/>
          <p:nvPr/>
        </p:nvSpPr>
        <p:spPr>
          <a:xfrm>
            <a:off x="4479326" y="2646086"/>
            <a:ext cx="994698" cy="1593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embeddings</a:t>
            </a:r>
          </a:p>
        </p:txBody>
      </p:sp>
      <p:sp>
        <p:nvSpPr>
          <p:cNvPr id="51" name="Rounded Rectangle 7">
            <a:extLst>
              <a:ext uri="{FF2B5EF4-FFF2-40B4-BE49-F238E27FC236}">
                <a16:creationId xmlns:a16="http://schemas.microsoft.com/office/drawing/2014/main" id="{D17F98AA-6FC2-28E7-DE78-C3C52369F31B}"/>
              </a:ext>
              <a:ext uri="{C183D7F6-B498-43B3-948B-1728B52AA6E4}">
                <adec:decorative xmlns:adec="http://schemas.microsoft.com/office/drawing/2017/decorative" val="1"/>
              </a:ext>
            </a:extLst>
          </p:cNvPr>
          <p:cNvSpPr/>
          <p:nvPr/>
        </p:nvSpPr>
        <p:spPr bwMode="auto">
          <a:xfrm>
            <a:off x="5781924" y="2478043"/>
            <a:ext cx="2003884" cy="619599"/>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a typeface="+mn-ea"/>
              <a:cs typeface="+mn-cs"/>
            </a:endParaRPr>
          </a:p>
        </p:txBody>
      </p:sp>
      <p:cxnSp>
        <p:nvCxnSpPr>
          <p:cNvPr id="57" name="Straight Arrow Connector 56">
            <a:extLst>
              <a:ext uri="{FF2B5EF4-FFF2-40B4-BE49-F238E27FC236}">
                <a16:creationId xmlns:a16="http://schemas.microsoft.com/office/drawing/2014/main" id="{B9EA21FF-6455-94AC-60EB-53BAE2608A64}"/>
              </a:ext>
            </a:extLst>
          </p:cNvPr>
          <p:cNvCxnSpPr>
            <a:cxnSpLocks/>
          </p:cNvCxnSpPr>
          <p:nvPr/>
        </p:nvCxnSpPr>
        <p:spPr>
          <a:xfrm flipH="1">
            <a:off x="4340692" y="4230241"/>
            <a:ext cx="1250687"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cxnSp>
        <p:nvCxnSpPr>
          <p:cNvPr id="58" name="Straight Arrow Connector 57">
            <a:extLst>
              <a:ext uri="{FF2B5EF4-FFF2-40B4-BE49-F238E27FC236}">
                <a16:creationId xmlns:a16="http://schemas.microsoft.com/office/drawing/2014/main" id="{5D303F25-6D5F-C482-53DE-A6A994E85251}"/>
              </a:ext>
            </a:extLst>
          </p:cNvPr>
          <p:cNvCxnSpPr>
            <a:cxnSpLocks/>
          </p:cNvCxnSpPr>
          <p:nvPr/>
        </p:nvCxnSpPr>
        <p:spPr>
          <a:xfrm flipH="1">
            <a:off x="2047638" y="4230241"/>
            <a:ext cx="1250687"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sp>
        <p:nvSpPr>
          <p:cNvPr id="59" name="Rounded Rectangle 7">
            <a:extLst>
              <a:ext uri="{FF2B5EF4-FFF2-40B4-BE49-F238E27FC236}">
                <a16:creationId xmlns:a16="http://schemas.microsoft.com/office/drawing/2014/main" id="{3283BC35-4F2B-4CA9-B0DE-1F88515D690A}"/>
              </a:ext>
              <a:ext uri="{C183D7F6-B498-43B3-948B-1728B52AA6E4}">
                <adec:decorative xmlns:adec="http://schemas.microsoft.com/office/drawing/2017/decorative" val="1"/>
              </a:ext>
            </a:extLst>
          </p:cNvPr>
          <p:cNvSpPr/>
          <p:nvPr/>
        </p:nvSpPr>
        <p:spPr bwMode="auto">
          <a:xfrm>
            <a:off x="1046888" y="3801975"/>
            <a:ext cx="1036705" cy="780335"/>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a typeface="+mn-ea"/>
              <a:cs typeface="+mn-cs"/>
            </a:endParaRPr>
          </a:p>
        </p:txBody>
      </p:sp>
      <p:sp>
        <p:nvSpPr>
          <p:cNvPr id="61" name="Oval 60">
            <a:extLst>
              <a:ext uri="{FF2B5EF4-FFF2-40B4-BE49-F238E27FC236}">
                <a16:creationId xmlns:a16="http://schemas.microsoft.com/office/drawing/2014/main" id="{7D239EC5-E630-18FE-4099-CC30DF9603C8}"/>
              </a:ext>
            </a:extLst>
          </p:cNvPr>
          <p:cNvSpPr/>
          <p:nvPr/>
        </p:nvSpPr>
        <p:spPr bwMode="auto">
          <a:xfrm>
            <a:off x="2579010" y="3729483"/>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3</a:t>
            </a:r>
          </a:p>
        </p:txBody>
      </p:sp>
      <p:sp>
        <p:nvSpPr>
          <p:cNvPr id="62" name="TextBox 61">
            <a:extLst>
              <a:ext uri="{FF2B5EF4-FFF2-40B4-BE49-F238E27FC236}">
                <a16:creationId xmlns:a16="http://schemas.microsoft.com/office/drawing/2014/main" id="{EF34F324-373C-C99A-7836-C09F6352B328}"/>
              </a:ext>
            </a:extLst>
          </p:cNvPr>
          <p:cNvSpPr txBox="1"/>
          <p:nvPr/>
        </p:nvSpPr>
        <p:spPr>
          <a:xfrm>
            <a:off x="1075046" y="4084032"/>
            <a:ext cx="980388" cy="38232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ea typeface="+mn-ea"/>
                <a:cs typeface="+mn-cs"/>
              </a:rPr>
              <a:t>“Create a quiz with 10 questions based on </a:t>
            </a:r>
            <a:r>
              <a:rPr kumimoji="0" lang="en-US" sz="800" b="0" i="0" u="none" strike="noStrike" kern="1200" cap="none" spc="0" normalizeH="0" baseline="0" noProof="0" err="1">
                <a:ln>
                  <a:noFill/>
                </a:ln>
                <a:solidFill>
                  <a:srgbClr val="000000"/>
                </a:solidFill>
                <a:effectLst/>
                <a:uLnTx/>
                <a:uFillTx/>
                <a:ea typeface="+mn-ea"/>
                <a:cs typeface="+mn-cs"/>
              </a:rPr>
              <a:t>xyz</a:t>
            </a:r>
            <a:r>
              <a:rPr kumimoji="0" lang="en-US" sz="800" b="0" i="0" u="none" strike="noStrike" kern="1200" cap="none" spc="0" normalizeH="0" baseline="0" noProof="0">
                <a:ln>
                  <a:noFill/>
                </a:ln>
                <a:solidFill>
                  <a:srgbClr val="000000"/>
                </a:solidFill>
                <a:effectLst/>
                <a:uLnTx/>
                <a:uFillTx/>
                <a:ea typeface="+mn-ea"/>
                <a:cs typeface="+mn-cs"/>
              </a:rPr>
              <a:t> data”</a:t>
            </a:r>
          </a:p>
        </p:txBody>
      </p:sp>
      <p:sp>
        <p:nvSpPr>
          <p:cNvPr id="63" name="Rounded Rectangle 7">
            <a:extLst>
              <a:ext uri="{FF2B5EF4-FFF2-40B4-BE49-F238E27FC236}">
                <a16:creationId xmlns:a16="http://schemas.microsoft.com/office/drawing/2014/main" id="{87FD99EC-67C5-66ED-04C7-4BBD66D68774}"/>
              </a:ext>
              <a:ext uri="{C183D7F6-B498-43B3-948B-1728B52AA6E4}">
                <adec:decorative xmlns:adec="http://schemas.microsoft.com/office/drawing/2017/decorative" val="1"/>
              </a:ext>
            </a:extLst>
          </p:cNvPr>
          <p:cNvSpPr/>
          <p:nvPr/>
        </p:nvSpPr>
        <p:spPr bwMode="auto">
          <a:xfrm>
            <a:off x="3328035" y="3801975"/>
            <a:ext cx="1036705" cy="780335"/>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a typeface="+mn-ea"/>
              <a:cs typeface="+mn-cs"/>
            </a:endParaRPr>
          </a:p>
        </p:txBody>
      </p:sp>
      <p:sp>
        <p:nvSpPr>
          <p:cNvPr id="64" name="TextBox 63">
            <a:extLst>
              <a:ext uri="{FF2B5EF4-FFF2-40B4-BE49-F238E27FC236}">
                <a16:creationId xmlns:a16="http://schemas.microsoft.com/office/drawing/2014/main" id="{FF5CD3B2-12D2-9D87-CDEB-8FCF43AB94B9}"/>
              </a:ext>
            </a:extLst>
          </p:cNvPr>
          <p:cNvSpPr txBox="1"/>
          <p:nvPr/>
        </p:nvSpPr>
        <p:spPr>
          <a:xfrm>
            <a:off x="3396624" y="4008300"/>
            <a:ext cx="899526" cy="35046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ea typeface="+mn-ea"/>
                <a:cs typeface="+mn-cs"/>
              </a:rPr>
              <a:t>Embedding model</a:t>
            </a:r>
          </a:p>
        </p:txBody>
      </p:sp>
      <p:sp>
        <p:nvSpPr>
          <p:cNvPr id="65" name="TextBox 64">
            <a:extLst>
              <a:ext uri="{FF2B5EF4-FFF2-40B4-BE49-F238E27FC236}">
                <a16:creationId xmlns:a16="http://schemas.microsoft.com/office/drawing/2014/main" id="{8E262D20-85F7-F5AA-85D4-0D676AFC7BF9}"/>
              </a:ext>
            </a:extLst>
          </p:cNvPr>
          <p:cNvSpPr txBox="1"/>
          <p:nvPr/>
        </p:nvSpPr>
        <p:spPr>
          <a:xfrm>
            <a:off x="2186272" y="3970018"/>
            <a:ext cx="994698" cy="1593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User query</a:t>
            </a:r>
          </a:p>
        </p:txBody>
      </p:sp>
      <p:sp>
        <p:nvSpPr>
          <p:cNvPr id="66" name="Oval 65">
            <a:extLst>
              <a:ext uri="{FF2B5EF4-FFF2-40B4-BE49-F238E27FC236}">
                <a16:creationId xmlns:a16="http://schemas.microsoft.com/office/drawing/2014/main" id="{F7B2558E-B839-F94D-05D7-DD0598370C6A}"/>
              </a:ext>
            </a:extLst>
          </p:cNvPr>
          <p:cNvSpPr/>
          <p:nvPr/>
        </p:nvSpPr>
        <p:spPr bwMode="auto">
          <a:xfrm>
            <a:off x="4872063" y="3729483"/>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4</a:t>
            </a:r>
          </a:p>
        </p:txBody>
      </p:sp>
      <p:sp>
        <p:nvSpPr>
          <p:cNvPr id="67" name="TextBox 66">
            <a:extLst>
              <a:ext uri="{FF2B5EF4-FFF2-40B4-BE49-F238E27FC236}">
                <a16:creationId xmlns:a16="http://schemas.microsoft.com/office/drawing/2014/main" id="{4E9C5739-6D8A-2CD5-8A08-F89335974851}"/>
              </a:ext>
            </a:extLst>
          </p:cNvPr>
          <p:cNvSpPr txBox="1"/>
          <p:nvPr/>
        </p:nvSpPr>
        <p:spPr>
          <a:xfrm>
            <a:off x="4370532" y="3970018"/>
            <a:ext cx="1212287" cy="1593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Vectorized prompt</a:t>
            </a:r>
          </a:p>
        </p:txBody>
      </p:sp>
      <p:sp>
        <p:nvSpPr>
          <p:cNvPr id="17" name="Graphic 10">
            <a:extLst>
              <a:ext uri="{FF2B5EF4-FFF2-40B4-BE49-F238E27FC236}">
                <a16:creationId xmlns:a16="http://schemas.microsoft.com/office/drawing/2014/main" id="{3F8E94BB-0352-D7F6-3E4A-EC0EFE59682A}"/>
              </a:ext>
            </a:extLst>
          </p:cNvPr>
          <p:cNvSpPr/>
          <p:nvPr/>
        </p:nvSpPr>
        <p:spPr>
          <a:xfrm>
            <a:off x="1343934" y="3562535"/>
            <a:ext cx="486096" cy="462009"/>
          </a:xfrm>
          <a:custGeom>
            <a:avLst/>
            <a:gdLst>
              <a:gd name="connsiteX0" fmla="*/ 83344 w 190500"/>
              <a:gd name="connsiteY0" fmla="*/ 114300 h 181060"/>
              <a:gd name="connsiteX1" fmla="*/ 104775 w 190500"/>
              <a:gd name="connsiteY1" fmla="*/ 135731 h 181060"/>
              <a:gd name="connsiteX2" fmla="*/ 104775 w 190500"/>
              <a:gd name="connsiteY2" fmla="*/ 150038 h 181060"/>
              <a:gd name="connsiteX3" fmla="*/ 104699 w 190500"/>
              <a:gd name="connsiteY3" fmla="*/ 151067 h 181060"/>
              <a:gd name="connsiteX4" fmla="*/ 53026 w 190500"/>
              <a:gd name="connsiteY4" fmla="*/ 181061 h 181060"/>
              <a:gd name="connsiteX5" fmla="*/ 133 w 190500"/>
              <a:gd name="connsiteY5" fmla="*/ 151419 h 181060"/>
              <a:gd name="connsiteX6" fmla="*/ 0 w 190500"/>
              <a:gd name="connsiteY6" fmla="*/ 150019 h 181060"/>
              <a:gd name="connsiteX7" fmla="*/ 0 w 190500"/>
              <a:gd name="connsiteY7" fmla="*/ 135731 h 181060"/>
              <a:gd name="connsiteX8" fmla="*/ 21431 w 190500"/>
              <a:gd name="connsiteY8" fmla="*/ 114300 h 181060"/>
              <a:gd name="connsiteX9" fmla="*/ 83344 w 190500"/>
              <a:gd name="connsiteY9" fmla="*/ 114300 h 181060"/>
              <a:gd name="connsiteX10" fmla="*/ 52388 w 190500"/>
              <a:gd name="connsiteY10" fmla="*/ 38100 h 181060"/>
              <a:gd name="connsiteX11" fmla="*/ 85725 w 190500"/>
              <a:gd name="connsiteY11" fmla="*/ 71438 h 181060"/>
              <a:gd name="connsiteX12" fmla="*/ 52388 w 190500"/>
              <a:gd name="connsiteY12" fmla="*/ 104775 h 181060"/>
              <a:gd name="connsiteX13" fmla="*/ 19050 w 190500"/>
              <a:gd name="connsiteY13" fmla="*/ 71438 h 181060"/>
              <a:gd name="connsiteX14" fmla="*/ 52388 w 190500"/>
              <a:gd name="connsiteY14" fmla="*/ 38100 h 181060"/>
              <a:gd name="connsiteX15" fmla="*/ 169069 w 190500"/>
              <a:gd name="connsiteY15" fmla="*/ 0 h 181060"/>
              <a:gd name="connsiteX16" fmla="*/ 190500 w 190500"/>
              <a:gd name="connsiteY16" fmla="*/ 21431 h 181060"/>
              <a:gd name="connsiteX17" fmla="*/ 190500 w 190500"/>
              <a:gd name="connsiteY17" fmla="*/ 54769 h 181060"/>
              <a:gd name="connsiteX18" fmla="*/ 169069 w 190500"/>
              <a:gd name="connsiteY18" fmla="*/ 76200 h 181060"/>
              <a:gd name="connsiteX19" fmla="*/ 154276 w 190500"/>
              <a:gd name="connsiteY19" fmla="*/ 76200 h 181060"/>
              <a:gd name="connsiteX20" fmla="*/ 130073 w 190500"/>
              <a:gd name="connsiteY20" fmla="*/ 97222 h 181060"/>
              <a:gd name="connsiteX21" fmla="*/ 116636 w 190500"/>
              <a:gd name="connsiteY21" fmla="*/ 96281 h 181060"/>
              <a:gd name="connsiteX22" fmla="*/ 114300 w 190500"/>
              <a:gd name="connsiteY22" fmla="*/ 90030 h 181060"/>
              <a:gd name="connsiteX23" fmla="*/ 114300 w 190500"/>
              <a:gd name="connsiteY23" fmla="*/ 76067 h 181060"/>
              <a:gd name="connsiteX24" fmla="*/ 95250 w 190500"/>
              <a:gd name="connsiteY24" fmla="*/ 54769 h 181060"/>
              <a:gd name="connsiteX25" fmla="*/ 95250 w 190500"/>
              <a:gd name="connsiteY25" fmla="*/ 21431 h 181060"/>
              <a:gd name="connsiteX26" fmla="*/ 116681 w 190500"/>
              <a:gd name="connsiteY26" fmla="*/ 0 h 181060"/>
              <a:gd name="connsiteX27" fmla="*/ 169069 w 190500"/>
              <a:gd name="connsiteY27" fmla="*/ 0 h 18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0500" h="181060">
                <a:moveTo>
                  <a:pt x="83344" y="114300"/>
                </a:moveTo>
                <a:cubicBezTo>
                  <a:pt x="95180" y="114300"/>
                  <a:pt x="104775" y="123895"/>
                  <a:pt x="104775" y="135731"/>
                </a:cubicBezTo>
                <a:lnTo>
                  <a:pt x="104775" y="150038"/>
                </a:lnTo>
                <a:lnTo>
                  <a:pt x="104699" y="151067"/>
                </a:lnTo>
                <a:cubicBezTo>
                  <a:pt x="101746" y="171326"/>
                  <a:pt x="83553" y="181061"/>
                  <a:pt x="53026" y="181061"/>
                </a:cubicBezTo>
                <a:cubicBezTo>
                  <a:pt x="22612" y="181061"/>
                  <a:pt x="4124" y="171440"/>
                  <a:pt x="133" y="151419"/>
                </a:cubicBezTo>
                <a:lnTo>
                  <a:pt x="0" y="150019"/>
                </a:lnTo>
                <a:lnTo>
                  <a:pt x="0" y="135731"/>
                </a:lnTo>
                <a:cubicBezTo>
                  <a:pt x="0" y="123895"/>
                  <a:pt x="9595" y="114300"/>
                  <a:pt x="21431" y="114300"/>
                </a:cubicBezTo>
                <a:lnTo>
                  <a:pt x="83344" y="114300"/>
                </a:lnTo>
                <a:close/>
                <a:moveTo>
                  <a:pt x="52388" y="38100"/>
                </a:moveTo>
                <a:cubicBezTo>
                  <a:pt x="70799" y="38100"/>
                  <a:pt x="85725" y="53026"/>
                  <a:pt x="85725" y="71438"/>
                </a:cubicBezTo>
                <a:cubicBezTo>
                  <a:pt x="85725" y="89849"/>
                  <a:pt x="70799" y="104775"/>
                  <a:pt x="52388" y="104775"/>
                </a:cubicBezTo>
                <a:cubicBezTo>
                  <a:pt x="33976" y="104775"/>
                  <a:pt x="19050" y="89849"/>
                  <a:pt x="19050" y="71438"/>
                </a:cubicBezTo>
                <a:cubicBezTo>
                  <a:pt x="19050" y="53026"/>
                  <a:pt x="33976" y="38100"/>
                  <a:pt x="52388" y="38100"/>
                </a:cubicBezTo>
                <a:close/>
                <a:moveTo>
                  <a:pt x="169069" y="0"/>
                </a:moveTo>
                <a:cubicBezTo>
                  <a:pt x="180905" y="0"/>
                  <a:pt x="190500" y="9595"/>
                  <a:pt x="190500" y="21431"/>
                </a:cubicBezTo>
                <a:lnTo>
                  <a:pt x="190500" y="54769"/>
                </a:lnTo>
                <a:cubicBezTo>
                  <a:pt x="190500" y="66605"/>
                  <a:pt x="180905" y="76200"/>
                  <a:pt x="169069" y="76200"/>
                </a:cubicBezTo>
                <a:lnTo>
                  <a:pt x="154276" y="76200"/>
                </a:lnTo>
                <a:lnTo>
                  <a:pt x="130073" y="97222"/>
                </a:lnTo>
                <a:cubicBezTo>
                  <a:pt x="126103" y="100673"/>
                  <a:pt x="120086" y="100252"/>
                  <a:pt x="116636" y="96281"/>
                </a:cubicBezTo>
                <a:cubicBezTo>
                  <a:pt x="115129" y="94547"/>
                  <a:pt x="114299" y="92328"/>
                  <a:pt x="114300" y="90030"/>
                </a:cubicBezTo>
                <a:lnTo>
                  <a:pt x="114300" y="76067"/>
                </a:lnTo>
                <a:cubicBezTo>
                  <a:pt x="103453" y="74854"/>
                  <a:pt x="95250" y="65683"/>
                  <a:pt x="95250" y="54769"/>
                </a:cubicBezTo>
                <a:lnTo>
                  <a:pt x="95250" y="21431"/>
                </a:lnTo>
                <a:cubicBezTo>
                  <a:pt x="95250" y="9595"/>
                  <a:pt x="104845" y="0"/>
                  <a:pt x="116681" y="0"/>
                </a:cubicBezTo>
                <a:lnTo>
                  <a:pt x="169069" y="0"/>
                </a:lnTo>
                <a:close/>
              </a:path>
            </a:pathLst>
          </a:custGeom>
          <a:gradFill flip="none" rotWithShape="1">
            <a:gsLst>
              <a:gs pos="47000">
                <a:srgbClr val="077BE0"/>
              </a:gs>
              <a:gs pos="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91440" rIns="0" bIns="45720" anchor="ctr" anchorCtr="0">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rgbClr val="000000"/>
              </a:solidFill>
              <a:effectLst/>
              <a:uLnTx/>
              <a:uFillTx/>
              <a:ea typeface="+mn-ea"/>
              <a:cs typeface="Segoe UI" pitchFamily="34" charset="0"/>
            </a:endParaRPr>
          </a:p>
        </p:txBody>
      </p:sp>
      <p:sp>
        <p:nvSpPr>
          <p:cNvPr id="70" name="Rounded Rectangle 7">
            <a:extLst>
              <a:ext uri="{FF2B5EF4-FFF2-40B4-BE49-F238E27FC236}">
                <a16:creationId xmlns:a16="http://schemas.microsoft.com/office/drawing/2014/main" id="{43B7237B-B3B3-A341-0F2E-2E9DD736D3C3}"/>
              </a:ext>
              <a:ext uri="{C183D7F6-B498-43B3-948B-1728B52AA6E4}">
                <adec:decorative xmlns:adec="http://schemas.microsoft.com/office/drawing/2017/decorative" val="1"/>
              </a:ext>
            </a:extLst>
          </p:cNvPr>
          <p:cNvSpPr/>
          <p:nvPr/>
        </p:nvSpPr>
        <p:spPr bwMode="auto">
          <a:xfrm>
            <a:off x="5737597" y="3801974"/>
            <a:ext cx="2076243" cy="2214759"/>
          </a:xfrm>
          <a:prstGeom prst="roundRect">
            <a:avLst>
              <a:gd name="adj" fmla="val 6138"/>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a typeface="+mn-ea"/>
              <a:cs typeface="+mn-cs"/>
            </a:endParaRPr>
          </a:p>
        </p:txBody>
      </p:sp>
      <p:sp>
        <p:nvSpPr>
          <p:cNvPr id="71" name="TextBox 70">
            <a:extLst>
              <a:ext uri="{FF2B5EF4-FFF2-40B4-BE49-F238E27FC236}">
                <a16:creationId xmlns:a16="http://schemas.microsoft.com/office/drawing/2014/main" id="{4CB41665-EBAC-5713-3C95-A2140BBB2DB6}"/>
              </a:ext>
            </a:extLst>
          </p:cNvPr>
          <p:cNvSpPr txBox="1"/>
          <p:nvPr/>
        </p:nvSpPr>
        <p:spPr>
          <a:xfrm>
            <a:off x="6250880" y="5087741"/>
            <a:ext cx="520976"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ea typeface="+mn-ea"/>
                <a:cs typeface="+mn-cs"/>
              </a:rPr>
              <a:t>Chat</a:t>
            </a:r>
          </a:p>
        </p:txBody>
      </p:sp>
      <p:sp>
        <p:nvSpPr>
          <p:cNvPr id="27" name="Freeform 26">
            <a:extLst>
              <a:ext uri="{FF2B5EF4-FFF2-40B4-BE49-F238E27FC236}">
                <a16:creationId xmlns:a16="http://schemas.microsoft.com/office/drawing/2014/main" id="{777ABDEF-37B0-8090-F08D-C9C28BAC3307}"/>
              </a:ext>
            </a:extLst>
          </p:cNvPr>
          <p:cNvSpPr/>
          <p:nvPr/>
        </p:nvSpPr>
        <p:spPr>
          <a:xfrm>
            <a:off x="6192004" y="4284411"/>
            <a:ext cx="638729" cy="638805"/>
          </a:xfrm>
          <a:custGeom>
            <a:avLst/>
            <a:gdLst>
              <a:gd name="connsiteX0" fmla="*/ 30956 w 190499"/>
              <a:gd name="connsiteY0" fmla="*/ 38101 h 190522"/>
              <a:gd name="connsiteX1" fmla="*/ 121444 w 190499"/>
              <a:gd name="connsiteY1" fmla="*/ 38101 h 190522"/>
              <a:gd name="connsiteX2" fmla="*/ 152400 w 190499"/>
              <a:gd name="connsiteY2" fmla="*/ 69057 h 190522"/>
              <a:gd name="connsiteX3" fmla="*/ 152400 w 190499"/>
              <a:gd name="connsiteY3" fmla="*/ 130970 h 190522"/>
              <a:gd name="connsiteX4" fmla="*/ 152305 w 190499"/>
              <a:gd name="connsiteY4" fmla="*/ 133351 h 190522"/>
              <a:gd name="connsiteX5" fmla="*/ 121444 w 190499"/>
              <a:gd name="connsiteY5" fmla="*/ 161926 h 190522"/>
              <a:gd name="connsiteX6" fmla="*/ 82553 w 190499"/>
              <a:gd name="connsiteY6" fmla="*/ 161926 h 190522"/>
              <a:gd name="connsiteX7" fmla="*/ 47625 w 190499"/>
              <a:gd name="connsiteY7" fmla="*/ 188120 h 190522"/>
              <a:gd name="connsiteX8" fmla="*/ 28575 w 190499"/>
              <a:gd name="connsiteY8" fmla="*/ 178595 h 190522"/>
              <a:gd name="connsiteX9" fmla="*/ 28575 w 190499"/>
              <a:gd name="connsiteY9" fmla="*/ 161831 h 190522"/>
              <a:gd name="connsiteX10" fmla="*/ 0 w 190499"/>
              <a:gd name="connsiteY10" fmla="*/ 130970 h 190522"/>
              <a:gd name="connsiteX11" fmla="*/ 0 w 190499"/>
              <a:gd name="connsiteY11" fmla="*/ 69057 h 190522"/>
              <a:gd name="connsiteX12" fmla="*/ 30956 w 190499"/>
              <a:gd name="connsiteY12" fmla="*/ 38101 h 190522"/>
              <a:gd name="connsiteX13" fmla="*/ 59531 w 190499"/>
              <a:gd name="connsiteY13" fmla="*/ 0 h 190522"/>
              <a:gd name="connsiteX14" fmla="*/ 145256 w 190499"/>
              <a:gd name="connsiteY14" fmla="*/ 0 h 190522"/>
              <a:gd name="connsiteX15" fmla="*/ 190499 w 190499"/>
              <a:gd name="connsiteY15" fmla="*/ 45244 h 190522"/>
              <a:gd name="connsiteX16" fmla="*/ 190499 w 190499"/>
              <a:gd name="connsiteY16" fmla="*/ 102394 h 190522"/>
              <a:gd name="connsiteX17" fmla="*/ 161858 w 190499"/>
              <a:gd name="connsiteY17" fmla="*/ 133264 h 190522"/>
              <a:gd name="connsiteX18" fmla="*/ 161924 w 190499"/>
              <a:gd name="connsiteY18" fmla="*/ 130969 h 190522"/>
              <a:gd name="connsiteX19" fmla="*/ 161924 w 190499"/>
              <a:gd name="connsiteY19" fmla="*/ 69056 h 190522"/>
              <a:gd name="connsiteX20" fmla="*/ 121443 w 190499"/>
              <a:gd name="connsiteY20" fmla="*/ 28575 h 190522"/>
              <a:gd name="connsiteX21" fmla="*/ 30956 w 190499"/>
              <a:gd name="connsiteY21" fmla="*/ 28575 h 190522"/>
              <a:gd name="connsiteX22" fmla="*/ 28660 w 190499"/>
              <a:gd name="connsiteY22" fmla="*/ 28642 h 190522"/>
              <a:gd name="connsiteX23" fmla="*/ 59531 w 190499"/>
              <a:gd name="connsiteY23" fmla="*/ 0 h 19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0499" h="190522">
                <a:moveTo>
                  <a:pt x="30956" y="38101"/>
                </a:moveTo>
                <a:lnTo>
                  <a:pt x="121444" y="38101"/>
                </a:lnTo>
                <a:cubicBezTo>
                  <a:pt x="138540" y="38101"/>
                  <a:pt x="152400" y="51961"/>
                  <a:pt x="152400" y="69057"/>
                </a:cubicBezTo>
                <a:lnTo>
                  <a:pt x="152400" y="130970"/>
                </a:lnTo>
                <a:cubicBezTo>
                  <a:pt x="152400" y="131770"/>
                  <a:pt x="152371" y="132570"/>
                  <a:pt x="152305" y="133351"/>
                </a:cubicBezTo>
                <a:cubicBezTo>
                  <a:pt x="151061" y="149475"/>
                  <a:pt x="137615" y="161924"/>
                  <a:pt x="121444" y="161926"/>
                </a:cubicBezTo>
                <a:lnTo>
                  <a:pt x="82553" y="161926"/>
                </a:lnTo>
                <a:lnTo>
                  <a:pt x="47625" y="188120"/>
                </a:lnTo>
                <a:cubicBezTo>
                  <a:pt x="39776" y="194006"/>
                  <a:pt x="28575" y="188406"/>
                  <a:pt x="28575" y="178595"/>
                </a:cubicBezTo>
                <a:lnTo>
                  <a:pt x="28575" y="161831"/>
                </a:lnTo>
                <a:cubicBezTo>
                  <a:pt x="12451" y="160587"/>
                  <a:pt x="2" y="147141"/>
                  <a:pt x="0" y="130970"/>
                </a:cubicBezTo>
                <a:lnTo>
                  <a:pt x="0" y="69057"/>
                </a:lnTo>
                <a:cubicBezTo>
                  <a:pt x="0" y="51961"/>
                  <a:pt x="13860" y="38101"/>
                  <a:pt x="30956" y="38101"/>
                </a:cubicBezTo>
                <a:close/>
                <a:moveTo>
                  <a:pt x="59531" y="0"/>
                </a:moveTo>
                <a:lnTo>
                  <a:pt x="145256" y="0"/>
                </a:lnTo>
                <a:cubicBezTo>
                  <a:pt x="170243" y="0"/>
                  <a:pt x="190499" y="20256"/>
                  <a:pt x="190499" y="45244"/>
                </a:cubicBezTo>
                <a:lnTo>
                  <a:pt x="190499" y="102394"/>
                </a:lnTo>
                <a:cubicBezTo>
                  <a:pt x="190500" y="118593"/>
                  <a:pt x="178011" y="132053"/>
                  <a:pt x="161858" y="133264"/>
                </a:cubicBezTo>
                <a:cubicBezTo>
                  <a:pt x="161905" y="132502"/>
                  <a:pt x="161924" y="131731"/>
                  <a:pt x="161924" y="130969"/>
                </a:cubicBezTo>
                <a:lnTo>
                  <a:pt x="161924" y="69056"/>
                </a:lnTo>
                <a:cubicBezTo>
                  <a:pt x="161924" y="46699"/>
                  <a:pt x="143800" y="28575"/>
                  <a:pt x="121443" y="28575"/>
                </a:cubicBezTo>
                <a:lnTo>
                  <a:pt x="30956" y="28575"/>
                </a:lnTo>
                <a:cubicBezTo>
                  <a:pt x="30184" y="28575"/>
                  <a:pt x="29422" y="28594"/>
                  <a:pt x="28660" y="28642"/>
                </a:cubicBezTo>
                <a:cubicBezTo>
                  <a:pt x="29871" y="12488"/>
                  <a:pt x="43331" y="0"/>
                  <a:pt x="59531" y="0"/>
                </a:cubicBezTo>
                <a:close/>
              </a:path>
            </a:pathLst>
          </a:custGeom>
          <a:gradFill flip="none" rotWithShape="1">
            <a:gsLst>
              <a:gs pos="47000">
                <a:srgbClr val="077BE0"/>
              </a:gs>
              <a:gs pos="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91440" rIns="0" bIns="45720" anchor="ctr" anchorCtr="0">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rgbClr val="000000"/>
              </a:solidFill>
              <a:effectLst/>
              <a:uLnTx/>
              <a:uFillTx/>
              <a:ea typeface="+mn-ea"/>
              <a:cs typeface="Segoe UI" pitchFamily="34" charset="0"/>
            </a:endParaRPr>
          </a:p>
        </p:txBody>
      </p:sp>
      <p:cxnSp>
        <p:nvCxnSpPr>
          <p:cNvPr id="73" name="Straight Arrow Connector 72">
            <a:extLst>
              <a:ext uri="{FF2B5EF4-FFF2-40B4-BE49-F238E27FC236}">
                <a16:creationId xmlns:a16="http://schemas.microsoft.com/office/drawing/2014/main" id="{7980A748-39DB-2890-02A2-9155AEDFF85F}"/>
              </a:ext>
            </a:extLst>
          </p:cNvPr>
          <p:cNvCxnSpPr>
            <a:cxnSpLocks/>
          </p:cNvCxnSpPr>
          <p:nvPr/>
        </p:nvCxnSpPr>
        <p:spPr>
          <a:xfrm flipH="1">
            <a:off x="4340692" y="5369557"/>
            <a:ext cx="1250687"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sp>
        <p:nvSpPr>
          <p:cNvPr id="74" name="Rounded Rectangle 7">
            <a:extLst>
              <a:ext uri="{FF2B5EF4-FFF2-40B4-BE49-F238E27FC236}">
                <a16:creationId xmlns:a16="http://schemas.microsoft.com/office/drawing/2014/main" id="{63AF8F74-DB2D-E450-04DC-002C6279601C}"/>
              </a:ext>
              <a:ext uri="{C183D7F6-B498-43B3-948B-1728B52AA6E4}">
                <adec:decorative xmlns:adec="http://schemas.microsoft.com/office/drawing/2017/decorative" val="1"/>
              </a:ext>
            </a:extLst>
          </p:cNvPr>
          <p:cNvSpPr/>
          <p:nvPr/>
        </p:nvSpPr>
        <p:spPr bwMode="auto">
          <a:xfrm>
            <a:off x="3328035" y="4923216"/>
            <a:ext cx="1036705" cy="780335"/>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a typeface="+mn-ea"/>
              <a:cs typeface="+mn-cs"/>
            </a:endParaRPr>
          </a:p>
        </p:txBody>
      </p:sp>
      <p:sp>
        <p:nvSpPr>
          <p:cNvPr id="75" name="TextBox 74">
            <a:extLst>
              <a:ext uri="{FF2B5EF4-FFF2-40B4-BE49-F238E27FC236}">
                <a16:creationId xmlns:a16="http://schemas.microsoft.com/office/drawing/2014/main" id="{CCAE557C-037B-35EA-2D4D-D38E4DDADA4A}"/>
              </a:ext>
            </a:extLst>
          </p:cNvPr>
          <p:cNvSpPr txBox="1"/>
          <p:nvPr/>
        </p:nvSpPr>
        <p:spPr>
          <a:xfrm>
            <a:off x="3396624" y="5062560"/>
            <a:ext cx="899526" cy="52570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ea typeface="+mn-ea"/>
                <a:cs typeface="+mn-cs"/>
              </a:rPr>
              <a:t>Large language model (LLM)</a:t>
            </a:r>
          </a:p>
        </p:txBody>
      </p:sp>
      <p:sp>
        <p:nvSpPr>
          <p:cNvPr id="76" name="Oval 75">
            <a:extLst>
              <a:ext uri="{FF2B5EF4-FFF2-40B4-BE49-F238E27FC236}">
                <a16:creationId xmlns:a16="http://schemas.microsoft.com/office/drawing/2014/main" id="{26CA6526-1B22-DA90-CA04-AC5A5D65EB10}"/>
              </a:ext>
            </a:extLst>
          </p:cNvPr>
          <p:cNvSpPr/>
          <p:nvPr/>
        </p:nvSpPr>
        <p:spPr bwMode="auto">
          <a:xfrm>
            <a:off x="5062376" y="4661332"/>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7</a:t>
            </a:r>
          </a:p>
        </p:txBody>
      </p:sp>
      <p:sp>
        <p:nvSpPr>
          <p:cNvPr id="77" name="TextBox 76">
            <a:extLst>
              <a:ext uri="{FF2B5EF4-FFF2-40B4-BE49-F238E27FC236}">
                <a16:creationId xmlns:a16="http://schemas.microsoft.com/office/drawing/2014/main" id="{CB41E96B-BAA4-E909-3D22-C3935584AFA7}"/>
              </a:ext>
            </a:extLst>
          </p:cNvPr>
          <p:cNvSpPr txBox="1"/>
          <p:nvPr/>
        </p:nvSpPr>
        <p:spPr>
          <a:xfrm>
            <a:off x="4560844" y="4901867"/>
            <a:ext cx="1212287" cy="1593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Prompt + context</a:t>
            </a:r>
          </a:p>
        </p:txBody>
      </p:sp>
      <p:sp>
        <p:nvSpPr>
          <p:cNvPr id="81" name="Oval 80">
            <a:extLst>
              <a:ext uri="{FF2B5EF4-FFF2-40B4-BE49-F238E27FC236}">
                <a16:creationId xmlns:a16="http://schemas.microsoft.com/office/drawing/2014/main" id="{7E32044E-16BF-AB76-3D57-8EA9131DD437}"/>
              </a:ext>
            </a:extLst>
          </p:cNvPr>
          <p:cNvSpPr/>
          <p:nvPr/>
        </p:nvSpPr>
        <p:spPr bwMode="auto">
          <a:xfrm>
            <a:off x="4851400" y="5652921"/>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8</a:t>
            </a:r>
          </a:p>
        </p:txBody>
      </p:sp>
      <p:sp>
        <p:nvSpPr>
          <p:cNvPr id="82" name="TextBox 81">
            <a:extLst>
              <a:ext uri="{FF2B5EF4-FFF2-40B4-BE49-F238E27FC236}">
                <a16:creationId xmlns:a16="http://schemas.microsoft.com/office/drawing/2014/main" id="{1F1AAC65-780B-BE89-78D5-F73819184884}"/>
              </a:ext>
            </a:extLst>
          </p:cNvPr>
          <p:cNvSpPr txBox="1"/>
          <p:nvPr/>
        </p:nvSpPr>
        <p:spPr>
          <a:xfrm>
            <a:off x="4370532" y="5462530"/>
            <a:ext cx="1170962" cy="1593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Generated output</a:t>
            </a:r>
          </a:p>
        </p:txBody>
      </p:sp>
      <p:sp>
        <p:nvSpPr>
          <p:cNvPr id="86" name="TextBox 85">
            <a:extLst>
              <a:ext uri="{FF2B5EF4-FFF2-40B4-BE49-F238E27FC236}">
                <a16:creationId xmlns:a16="http://schemas.microsoft.com/office/drawing/2014/main" id="{09E6B516-1D5C-35BC-7F6F-C8777C417F31}"/>
              </a:ext>
            </a:extLst>
          </p:cNvPr>
          <p:cNvSpPr txBox="1"/>
          <p:nvPr/>
        </p:nvSpPr>
        <p:spPr>
          <a:xfrm>
            <a:off x="6542243" y="3413068"/>
            <a:ext cx="109609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Vector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search</a:t>
            </a:r>
          </a:p>
        </p:txBody>
      </p:sp>
      <p:sp>
        <p:nvSpPr>
          <p:cNvPr id="87" name="Oval 86">
            <a:extLst>
              <a:ext uri="{FF2B5EF4-FFF2-40B4-BE49-F238E27FC236}">
                <a16:creationId xmlns:a16="http://schemas.microsoft.com/office/drawing/2014/main" id="{EB02D28A-ED90-3FE6-B8AA-8D04B3E7E26D}"/>
              </a:ext>
            </a:extLst>
          </p:cNvPr>
          <p:cNvSpPr/>
          <p:nvPr/>
        </p:nvSpPr>
        <p:spPr bwMode="auto">
          <a:xfrm>
            <a:off x="6542243" y="3135192"/>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6</a:t>
            </a:r>
          </a:p>
        </p:txBody>
      </p:sp>
      <p:sp>
        <p:nvSpPr>
          <p:cNvPr id="88" name="TextBox 87">
            <a:extLst>
              <a:ext uri="{FF2B5EF4-FFF2-40B4-BE49-F238E27FC236}">
                <a16:creationId xmlns:a16="http://schemas.microsoft.com/office/drawing/2014/main" id="{761C3F10-0E08-52C3-4A0C-9CBB2B060FDE}"/>
              </a:ext>
            </a:extLst>
          </p:cNvPr>
          <p:cNvSpPr txBox="1"/>
          <p:nvPr/>
        </p:nvSpPr>
        <p:spPr>
          <a:xfrm>
            <a:off x="4982975" y="3401225"/>
            <a:ext cx="99469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User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query</a:t>
            </a:r>
          </a:p>
        </p:txBody>
      </p:sp>
      <p:sp>
        <p:nvSpPr>
          <p:cNvPr id="89" name="Oval 88">
            <a:extLst>
              <a:ext uri="{FF2B5EF4-FFF2-40B4-BE49-F238E27FC236}">
                <a16:creationId xmlns:a16="http://schemas.microsoft.com/office/drawing/2014/main" id="{EFBD7196-71AA-3822-76F8-26AC8163CEF8}"/>
              </a:ext>
            </a:extLst>
          </p:cNvPr>
          <p:cNvSpPr/>
          <p:nvPr/>
        </p:nvSpPr>
        <p:spPr bwMode="auto">
          <a:xfrm>
            <a:off x="5699182" y="3166260"/>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5</a:t>
            </a:r>
          </a:p>
        </p:txBody>
      </p:sp>
      <p:sp>
        <p:nvSpPr>
          <p:cNvPr id="93" name="Oval 92">
            <a:extLst>
              <a:ext uri="{FF2B5EF4-FFF2-40B4-BE49-F238E27FC236}">
                <a16:creationId xmlns:a16="http://schemas.microsoft.com/office/drawing/2014/main" id="{88836BBE-48E3-3E0C-CC00-5CD034973F24}"/>
              </a:ext>
            </a:extLst>
          </p:cNvPr>
          <p:cNvSpPr/>
          <p:nvPr/>
        </p:nvSpPr>
        <p:spPr bwMode="auto">
          <a:xfrm>
            <a:off x="8563993" y="5265259"/>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9</a:t>
            </a:r>
          </a:p>
        </p:txBody>
      </p:sp>
      <p:sp>
        <p:nvSpPr>
          <p:cNvPr id="94" name="TextBox 93">
            <a:extLst>
              <a:ext uri="{FF2B5EF4-FFF2-40B4-BE49-F238E27FC236}">
                <a16:creationId xmlns:a16="http://schemas.microsoft.com/office/drawing/2014/main" id="{C78A9D40-9E27-BF66-D842-F524EB85C9BA}"/>
              </a:ext>
            </a:extLst>
          </p:cNvPr>
          <p:cNvSpPr txBox="1"/>
          <p:nvPr/>
        </p:nvSpPr>
        <p:spPr>
          <a:xfrm>
            <a:off x="8357481" y="5505794"/>
            <a:ext cx="622249" cy="1593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Response</a:t>
            </a:r>
          </a:p>
        </p:txBody>
      </p:sp>
      <p:sp>
        <p:nvSpPr>
          <p:cNvPr id="97" name="TextBox 96">
            <a:extLst>
              <a:ext uri="{FF2B5EF4-FFF2-40B4-BE49-F238E27FC236}">
                <a16:creationId xmlns:a16="http://schemas.microsoft.com/office/drawing/2014/main" id="{1988DE77-6F78-9236-2AFA-8A9AC8F6B67E}"/>
              </a:ext>
            </a:extLst>
          </p:cNvPr>
          <p:cNvSpPr txBox="1"/>
          <p:nvPr/>
        </p:nvSpPr>
        <p:spPr>
          <a:xfrm>
            <a:off x="1046888" y="1872465"/>
            <a:ext cx="38979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ea typeface="+mn-ea"/>
                <a:cs typeface="Segoe UI Semibold" panose="020B0502040204020203" pitchFamily="34" charset="0"/>
              </a:rPr>
              <a:t>Retrieval augmented generation</a:t>
            </a:r>
          </a:p>
        </p:txBody>
      </p:sp>
      <p:cxnSp>
        <p:nvCxnSpPr>
          <p:cNvPr id="101" name="Straight Connector 100">
            <a:extLst>
              <a:ext uri="{FF2B5EF4-FFF2-40B4-BE49-F238E27FC236}">
                <a16:creationId xmlns:a16="http://schemas.microsoft.com/office/drawing/2014/main" id="{BB4F4B5B-B5B1-7101-86A2-9D547554DA34}"/>
              </a:ext>
            </a:extLst>
          </p:cNvPr>
          <p:cNvCxnSpPr>
            <a:cxnSpLocks/>
          </p:cNvCxnSpPr>
          <p:nvPr/>
        </p:nvCxnSpPr>
        <p:spPr>
          <a:xfrm>
            <a:off x="8332924" y="3396196"/>
            <a:ext cx="2725020"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2B7AD5E-66F2-4764-0C29-518C6C6D132B}"/>
              </a:ext>
            </a:extLst>
          </p:cNvPr>
          <p:cNvCxnSpPr>
            <a:cxnSpLocks/>
          </p:cNvCxnSpPr>
          <p:nvPr/>
        </p:nvCxnSpPr>
        <p:spPr>
          <a:xfrm>
            <a:off x="8332924" y="2768123"/>
            <a:ext cx="2725020"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4C84ABB5-F9B3-D6DC-1F79-057D95A402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7888" y="2443300"/>
            <a:ext cx="756894" cy="715341"/>
          </a:xfrm>
          <a:prstGeom prst="rect">
            <a:avLst/>
          </a:prstGeom>
        </p:spPr>
      </p:pic>
      <p:cxnSp>
        <p:nvCxnSpPr>
          <p:cNvPr id="4" name="Straight Connector 3">
            <a:extLst>
              <a:ext uri="{FF2B5EF4-FFF2-40B4-BE49-F238E27FC236}">
                <a16:creationId xmlns:a16="http://schemas.microsoft.com/office/drawing/2014/main" id="{34698FE4-C050-F653-FB88-98DF03D6C0BD}"/>
              </a:ext>
            </a:extLst>
          </p:cNvPr>
          <p:cNvCxnSpPr>
            <a:cxnSpLocks/>
          </p:cNvCxnSpPr>
          <p:nvPr/>
        </p:nvCxnSpPr>
        <p:spPr>
          <a:xfrm>
            <a:off x="8317544" y="3808655"/>
            <a:ext cx="2725020"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F8278BA-D002-7FCC-A29E-88C171825A4F}"/>
              </a:ext>
            </a:extLst>
          </p:cNvPr>
          <p:cNvCxnSpPr>
            <a:cxnSpLocks/>
          </p:cNvCxnSpPr>
          <p:nvPr/>
        </p:nvCxnSpPr>
        <p:spPr>
          <a:xfrm>
            <a:off x="7177395" y="3136233"/>
            <a:ext cx="0" cy="633537"/>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C965143C-7FD8-C5A3-63F7-85E531F8059B}"/>
              </a:ext>
            </a:extLst>
          </p:cNvPr>
          <p:cNvSpPr txBox="1"/>
          <p:nvPr/>
        </p:nvSpPr>
        <p:spPr>
          <a:xfrm>
            <a:off x="6719042" y="3329923"/>
            <a:ext cx="994698" cy="46166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Prompt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history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&amp; cache</a:t>
            </a:r>
          </a:p>
        </p:txBody>
      </p:sp>
      <p:sp>
        <p:nvSpPr>
          <p:cNvPr id="12" name="Oval 11">
            <a:extLst>
              <a:ext uri="{FF2B5EF4-FFF2-40B4-BE49-F238E27FC236}">
                <a16:creationId xmlns:a16="http://schemas.microsoft.com/office/drawing/2014/main" id="{E59F0F9D-17D3-2C17-404E-C1C772F3207D}"/>
              </a:ext>
            </a:extLst>
          </p:cNvPr>
          <p:cNvSpPr/>
          <p:nvPr/>
        </p:nvSpPr>
        <p:spPr bwMode="auto">
          <a:xfrm>
            <a:off x="7361602" y="3108935"/>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9</a:t>
            </a:r>
          </a:p>
        </p:txBody>
      </p:sp>
    </p:spTree>
    <p:extLst>
      <p:ext uri="{BB962C8B-B14F-4D97-AF65-F5344CB8AC3E}">
        <p14:creationId xmlns:p14="http://schemas.microsoft.com/office/powerpoint/2010/main" val="245213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B1CAC-3B73-AF36-4690-E0C770F220A6}"/>
            </a:ext>
          </a:extLst>
        </p:cNvPr>
        <p:cNvGrpSpPr/>
        <p:nvPr/>
      </p:nvGrpSpPr>
      <p:grpSpPr>
        <a:xfrm>
          <a:off x="0" y="0"/>
          <a:ext cx="0" cy="0"/>
          <a:chOff x="0" y="0"/>
          <a:chExt cx="0" cy="0"/>
        </a:xfrm>
      </p:grpSpPr>
      <p:sp>
        <p:nvSpPr>
          <p:cNvPr id="27" name="Oval 26" descr="Background rotating color animation">
            <a:extLst>
              <a:ext uri="{FF2B5EF4-FFF2-40B4-BE49-F238E27FC236}">
                <a16:creationId xmlns:a16="http://schemas.microsoft.com/office/drawing/2014/main" id="{459A776A-5736-E33D-9C7F-2DED39B99326}"/>
              </a:ext>
            </a:extLst>
          </p:cNvPr>
          <p:cNvSpPr/>
          <p:nvPr/>
        </p:nvSpPr>
        <p:spPr bwMode="auto">
          <a:xfrm rot="1429251">
            <a:off x="-2870496" y="-878146"/>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u="none" strike="noStrike" kern="1200" cap="none" spc="0" normalizeH="0" baseline="0" noProof="0">
              <a:ln>
                <a:noFill/>
              </a:ln>
              <a:gradFill>
                <a:gsLst>
                  <a:gs pos="76923">
                    <a:srgbClr val="FFFFFF"/>
                  </a:gs>
                  <a:gs pos="74000">
                    <a:srgbClr val="FFFFFF"/>
                  </a:gs>
                </a:gsLst>
                <a:path path="circle">
                  <a:fillToRect l="100000" t="100000"/>
                </a:path>
              </a:gradFill>
              <a:effectLst/>
              <a:uLnTx/>
              <a:uFillTx/>
              <a:ea typeface="+mn-ea"/>
              <a:cs typeface="Segoe UI" pitchFamily="34" charset="0"/>
            </a:endParaRPr>
          </a:p>
        </p:txBody>
      </p:sp>
      <p:sp>
        <p:nvSpPr>
          <p:cNvPr id="28" name="Rectangle: Rounded Corners 19">
            <a:extLst>
              <a:ext uri="{FF2B5EF4-FFF2-40B4-BE49-F238E27FC236}">
                <a16:creationId xmlns:a16="http://schemas.microsoft.com/office/drawing/2014/main" id="{56F6A491-A397-84B3-A2ED-43675550F209}"/>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ea typeface="Segoe UI" pitchFamily="34" charset="0"/>
              <a:cs typeface="Segoe UI" pitchFamily="34" charset="0"/>
            </a:endParaRPr>
          </a:p>
        </p:txBody>
      </p:sp>
      <p:sp>
        <p:nvSpPr>
          <p:cNvPr id="2" name="Title 1" hidden="1">
            <a:extLst>
              <a:ext uri="{FF2B5EF4-FFF2-40B4-BE49-F238E27FC236}">
                <a16:creationId xmlns:a16="http://schemas.microsoft.com/office/drawing/2014/main" id="{C218DB8E-8015-F1D0-0C59-E29952AFB1D7}"/>
              </a:ext>
            </a:extLst>
          </p:cNvPr>
          <p:cNvSpPr>
            <a:spLocks noGrp="1"/>
          </p:cNvSpPr>
          <p:nvPr>
            <p:ph type="title" idx="4294967295"/>
          </p:nvPr>
        </p:nvSpPr>
        <p:spPr>
          <a:xfrm>
            <a:off x="1174750" y="-690563"/>
            <a:ext cx="11017250" cy="554038"/>
          </a:xfrm>
        </p:spPr>
        <p:txBody>
          <a:bodyPr/>
          <a:lstStyle/>
          <a:p>
            <a:r>
              <a:rPr lang="en-US"/>
              <a:t>Announcement slide (dark) with color wipe</a:t>
            </a:r>
          </a:p>
        </p:txBody>
      </p:sp>
      <p:sp>
        <p:nvSpPr>
          <p:cNvPr id="11" name="Rounded Rectangle 10" descr="1. Connected smart products&#10;">
            <a:extLst>
              <a:ext uri="{FF2B5EF4-FFF2-40B4-BE49-F238E27FC236}">
                <a16:creationId xmlns:a16="http://schemas.microsoft.com/office/drawing/2014/main" id="{A1B91AE9-8667-1433-B2ED-44F202EF610D}"/>
              </a:ext>
              <a:ext uri="{C183D7F6-B498-43B3-948B-1728B52AA6E4}">
                <adec:decorative xmlns:adec="http://schemas.microsoft.com/office/drawing/2017/decorative" val="0"/>
              </a:ext>
            </a:extLst>
          </p:cNvPr>
          <p:cNvSpPr/>
          <p:nvPr/>
        </p:nvSpPr>
        <p:spPr bwMode="auto">
          <a:xfrm>
            <a:off x="584199" y="585787"/>
            <a:ext cx="11003324" cy="5683251"/>
          </a:xfrm>
          <a:prstGeom prst="roundRect">
            <a:avLst>
              <a:gd name="adj" fmla="val 2334"/>
            </a:avLst>
          </a:prstGeom>
          <a:noFill/>
          <a:ln w="19050" cap="rnd">
            <a:gradFill flip="none" rotWithShape="1">
              <a:gsLst>
                <a:gs pos="0">
                  <a:srgbClr val="FF5C39"/>
                </a:gs>
                <a:gs pos="32000">
                  <a:srgbClr val="C03BC4"/>
                </a:gs>
                <a:gs pos="66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4">
              <a:spcBef>
                <a:spcPts val="174"/>
              </a:spcBef>
            </a:pPr>
            <a:endParaRPr lang="en-US" sz="2400" b="1">
              <a:gradFill>
                <a:gsLst>
                  <a:gs pos="41958">
                    <a:srgbClr val="FFFFFF"/>
                  </a:gs>
                  <a:gs pos="63000">
                    <a:srgbClr val="FFFFFF"/>
                  </a:gs>
                </a:gsLst>
                <a:lin ang="0" scaled="0"/>
              </a:gradFill>
            </a:endParaRPr>
          </a:p>
        </p:txBody>
      </p:sp>
      <p:sp>
        <p:nvSpPr>
          <p:cNvPr id="10" name="TextBox 9">
            <a:extLst>
              <a:ext uri="{FF2B5EF4-FFF2-40B4-BE49-F238E27FC236}">
                <a16:creationId xmlns:a16="http://schemas.microsoft.com/office/drawing/2014/main" id="{6D36A5F7-66AE-B148-CC8A-A21E6FB9195E}"/>
              </a:ext>
            </a:extLst>
          </p:cNvPr>
          <p:cNvSpPr txBox="1"/>
          <p:nvPr/>
        </p:nvSpPr>
        <p:spPr>
          <a:xfrm>
            <a:off x="3517765" y="3248569"/>
            <a:ext cx="515647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a:ln w="3175">
                  <a:noFill/>
                </a:ln>
                <a:effectLst/>
                <a:uLnTx/>
                <a:uFillTx/>
                <a:cs typeface="Segoe UI" panose="020B0502040204020203" pitchFamily="34" charset="0"/>
              </a:rPr>
              <a:t>Azure Cosmos DB for </a:t>
            </a:r>
            <a:r>
              <a:rPr lang="en-US" sz="2800">
                <a:ln w="3175">
                  <a:noFill/>
                </a:ln>
                <a:solidFill>
                  <a:sysClr val="windowText" lastClr="000000"/>
                </a:solidFill>
                <a:cs typeface="Segoe UI" panose="020B0502040204020203" pitchFamily="34" charset="0"/>
              </a:rPr>
              <a:t>NoSQL</a:t>
            </a:r>
          </a:p>
        </p:txBody>
      </p:sp>
      <p:grpSp>
        <p:nvGrpSpPr>
          <p:cNvPr id="16" name="Graphic 1042">
            <a:extLst>
              <a:ext uri="{FF2B5EF4-FFF2-40B4-BE49-F238E27FC236}">
                <a16:creationId xmlns:a16="http://schemas.microsoft.com/office/drawing/2014/main" id="{FA0F77FD-47D7-3BAE-972A-5CFE97375CB5}"/>
              </a:ext>
            </a:extLst>
          </p:cNvPr>
          <p:cNvGrpSpPr>
            <a:grpSpLocks noChangeAspect="1"/>
          </p:cNvGrpSpPr>
          <p:nvPr/>
        </p:nvGrpSpPr>
        <p:grpSpPr>
          <a:xfrm>
            <a:off x="5025710" y="979010"/>
            <a:ext cx="2140580" cy="2159589"/>
            <a:chOff x="2855800" y="515229"/>
            <a:chExt cx="4412090" cy="4387783"/>
          </a:xfrm>
        </p:grpSpPr>
        <p:sp>
          <p:nvSpPr>
            <p:cNvPr id="18" name="Freeform 17">
              <a:extLst>
                <a:ext uri="{FF2B5EF4-FFF2-40B4-BE49-F238E27FC236}">
                  <a16:creationId xmlns:a16="http://schemas.microsoft.com/office/drawing/2014/main" id="{5535F314-C486-99CC-D9F3-906C18FC7CFB}"/>
                </a:ext>
              </a:extLst>
            </p:cNvPr>
            <p:cNvSpPr/>
            <p:nvPr/>
          </p:nvSpPr>
          <p:spPr>
            <a:xfrm>
              <a:off x="2879843" y="515229"/>
              <a:ext cx="1226051" cy="1225444"/>
            </a:xfrm>
            <a:custGeom>
              <a:avLst/>
              <a:gdLst>
                <a:gd name="connsiteX0" fmla="*/ 613026 w 1226051"/>
                <a:gd name="connsiteY0" fmla="*/ 1225445 h 1225444"/>
                <a:gd name="connsiteX1" fmla="*/ 567342 w 1226051"/>
                <a:gd name="connsiteY1" fmla="*/ 1180401 h 1225444"/>
                <a:gd name="connsiteX2" fmla="*/ 567342 w 1226051"/>
                <a:gd name="connsiteY2" fmla="*/ 1179784 h 1225444"/>
                <a:gd name="connsiteX3" fmla="*/ 567342 w 1226051"/>
                <a:gd name="connsiteY3" fmla="*/ 1179784 h 1225444"/>
                <a:gd name="connsiteX4" fmla="*/ 45684 w 1226051"/>
                <a:gd name="connsiteY4" fmla="*/ 658383 h 1225444"/>
                <a:gd name="connsiteX5" fmla="*/ 0 w 1226051"/>
                <a:gd name="connsiteY5" fmla="*/ 612722 h 1225444"/>
                <a:gd name="connsiteX6" fmla="*/ 0 w 1226051"/>
                <a:gd name="connsiteY6" fmla="*/ 612722 h 1225444"/>
                <a:gd name="connsiteX7" fmla="*/ 45684 w 1226051"/>
                <a:gd name="connsiteY7" fmla="*/ 567061 h 1225444"/>
                <a:gd name="connsiteX8" fmla="*/ 45684 w 1226051"/>
                <a:gd name="connsiteY8" fmla="*/ 567061 h 1225444"/>
                <a:gd name="connsiteX9" fmla="*/ 45684 w 1226051"/>
                <a:gd name="connsiteY9" fmla="*/ 567061 h 1225444"/>
                <a:gd name="connsiteX10" fmla="*/ 567342 w 1226051"/>
                <a:gd name="connsiteY10" fmla="*/ 45661 h 1225444"/>
                <a:gd name="connsiteX11" fmla="*/ 612408 w 1226051"/>
                <a:gd name="connsiteY11" fmla="*/ 0 h 1225444"/>
                <a:gd name="connsiteX12" fmla="*/ 612408 w 1226051"/>
                <a:gd name="connsiteY12" fmla="*/ 0 h 1225444"/>
                <a:gd name="connsiteX13" fmla="*/ 613026 w 1226051"/>
                <a:gd name="connsiteY13" fmla="*/ 0 h 1225444"/>
                <a:gd name="connsiteX14" fmla="*/ 658709 w 1226051"/>
                <a:gd name="connsiteY14" fmla="*/ 45044 h 1225444"/>
                <a:gd name="connsiteX15" fmla="*/ 658709 w 1226051"/>
                <a:gd name="connsiteY15" fmla="*/ 45044 h 1225444"/>
                <a:gd name="connsiteX16" fmla="*/ 658709 w 1226051"/>
                <a:gd name="connsiteY16" fmla="*/ 45661 h 1225444"/>
                <a:gd name="connsiteX17" fmla="*/ 658709 w 1226051"/>
                <a:gd name="connsiteY17" fmla="*/ 45661 h 1225444"/>
                <a:gd name="connsiteX18" fmla="*/ 1180368 w 1226051"/>
                <a:gd name="connsiteY18" fmla="*/ 567061 h 1225444"/>
                <a:gd name="connsiteX19" fmla="*/ 1226051 w 1226051"/>
                <a:gd name="connsiteY19" fmla="*/ 612105 h 1225444"/>
                <a:gd name="connsiteX20" fmla="*/ 1226051 w 1226051"/>
                <a:gd name="connsiteY20" fmla="*/ 612722 h 1225444"/>
                <a:gd name="connsiteX21" fmla="*/ 1226051 w 1226051"/>
                <a:gd name="connsiteY21" fmla="*/ 612722 h 1225444"/>
                <a:gd name="connsiteX22" fmla="*/ 1180985 w 1226051"/>
                <a:gd name="connsiteY22" fmla="*/ 658383 h 1225444"/>
                <a:gd name="connsiteX23" fmla="*/ 1179750 w 1226051"/>
                <a:gd name="connsiteY23" fmla="*/ 658383 h 1225444"/>
                <a:gd name="connsiteX24" fmla="*/ 658092 w 1226051"/>
                <a:gd name="connsiteY24" fmla="*/ 1179784 h 1225444"/>
                <a:gd name="connsiteX25" fmla="*/ 613026 w 1226051"/>
                <a:gd name="connsiteY25" fmla="*/ 1225445 h 12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6051" h="1225444">
                  <a:moveTo>
                    <a:pt x="613026" y="1225445"/>
                  </a:moveTo>
                  <a:cubicBezTo>
                    <a:pt x="587715" y="1225445"/>
                    <a:pt x="567342" y="1205699"/>
                    <a:pt x="567342" y="1180401"/>
                  </a:cubicBezTo>
                  <a:lnTo>
                    <a:pt x="567342" y="1179784"/>
                  </a:lnTo>
                  <a:lnTo>
                    <a:pt x="567342" y="1179784"/>
                  </a:lnTo>
                  <a:cubicBezTo>
                    <a:pt x="566725" y="892242"/>
                    <a:pt x="333985" y="659001"/>
                    <a:pt x="45684" y="658383"/>
                  </a:cubicBezTo>
                  <a:cubicBezTo>
                    <a:pt x="20373" y="658383"/>
                    <a:pt x="0" y="638021"/>
                    <a:pt x="0" y="612722"/>
                  </a:cubicBezTo>
                  <a:lnTo>
                    <a:pt x="0" y="612722"/>
                  </a:lnTo>
                  <a:cubicBezTo>
                    <a:pt x="0" y="587424"/>
                    <a:pt x="20373" y="567061"/>
                    <a:pt x="45684" y="567061"/>
                  </a:cubicBezTo>
                  <a:lnTo>
                    <a:pt x="45684" y="567061"/>
                  </a:lnTo>
                  <a:lnTo>
                    <a:pt x="45684" y="567061"/>
                  </a:lnTo>
                  <a:cubicBezTo>
                    <a:pt x="333367" y="566444"/>
                    <a:pt x="566725" y="333203"/>
                    <a:pt x="567342" y="45661"/>
                  </a:cubicBezTo>
                  <a:cubicBezTo>
                    <a:pt x="567342" y="20362"/>
                    <a:pt x="587715" y="0"/>
                    <a:pt x="612408" y="0"/>
                  </a:cubicBezTo>
                  <a:lnTo>
                    <a:pt x="612408" y="0"/>
                  </a:lnTo>
                  <a:lnTo>
                    <a:pt x="613026" y="0"/>
                  </a:lnTo>
                  <a:cubicBezTo>
                    <a:pt x="638337" y="0"/>
                    <a:pt x="658709" y="19745"/>
                    <a:pt x="658709" y="45044"/>
                  </a:cubicBezTo>
                  <a:lnTo>
                    <a:pt x="658709" y="45044"/>
                  </a:lnTo>
                  <a:lnTo>
                    <a:pt x="658709" y="45661"/>
                  </a:lnTo>
                  <a:lnTo>
                    <a:pt x="658709" y="45661"/>
                  </a:lnTo>
                  <a:cubicBezTo>
                    <a:pt x="659327" y="333203"/>
                    <a:pt x="892067" y="566444"/>
                    <a:pt x="1180368" y="567061"/>
                  </a:cubicBezTo>
                  <a:cubicBezTo>
                    <a:pt x="1205679" y="567061"/>
                    <a:pt x="1226051" y="586807"/>
                    <a:pt x="1226051" y="612105"/>
                  </a:cubicBezTo>
                  <a:lnTo>
                    <a:pt x="1226051" y="612722"/>
                  </a:lnTo>
                  <a:lnTo>
                    <a:pt x="1226051" y="612722"/>
                  </a:lnTo>
                  <a:cubicBezTo>
                    <a:pt x="1226051" y="638021"/>
                    <a:pt x="1205679" y="658383"/>
                    <a:pt x="1180985" y="658383"/>
                  </a:cubicBezTo>
                  <a:lnTo>
                    <a:pt x="1179750" y="658383"/>
                  </a:lnTo>
                  <a:cubicBezTo>
                    <a:pt x="892067" y="658383"/>
                    <a:pt x="658709" y="891625"/>
                    <a:pt x="658092" y="1179784"/>
                  </a:cubicBezTo>
                  <a:cubicBezTo>
                    <a:pt x="658709" y="1204466"/>
                    <a:pt x="638337" y="1224828"/>
                    <a:pt x="613026" y="1225445"/>
                  </a:cubicBezTo>
                  <a:close/>
                </a:path>
              </a:pathLst>
            </a:custGeom>
            <a:solidFill>
              <a:srgbClr val="76CAE7"/>
            </a:soli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cs typeface="Segoe UI" panose="020B0502040204020203" pitchFamily="34" charset="0"/>
              </a:endParaRPr>
            </a:p>
          </p:txBody>
        </p:sp>
        <p:sp>
          <p:nvSpPr>
            <p:cNvPr id="19" name="Freeform 18">
              <a:extLst>
                <a:ext uri="{FF2B5EF4-FFF2-40B4-BE49-F238E27FC236}">
                  <a16:creationId xmlns:a16="http://schemas.microsoft.com/office/drawing/2014/main" id="{7864218B-31AA-1885-4AD3-25B074039EF5}"/>
                </a:ext>
              </a:extLst>
            </p:cNvPr>
            <p:cNvSpPr/>
            <p:nvPr/>
          </p:nvSpPr>
          <p:spPr>
            <a:xfrm>
              <a:off x="6287599" y="3923768"/>
              <a:ext cx="979729" cy="979244"/>
            </a:xfrm>
            <a:custGeom>
              <a:avLst/>
              <a:gdLst>
                <a:gd name="connsiteX0" fmla="*/ 490173 w 979729"/>
                <a:gd name="connsiteY0" fmla="*/ 979245 h 979244"/>
                <a:gd name="connsiteX1" fmla="*/ 453750 w 979729"/>
                <a:gd name="connsiteY1" fmla="*/ 942840 h 979244"/>
                <a:gd name="connsiteX2" fmla="*/ 453750 w 979729"/>
                <a:gd name="connsiteY2" fmla="*/ 942840 h 979244"/>
                <a:gd name="connsiteX3" fmla="*/ 36423 w 979729"/>
                <a:gd name="connsiteY3" fmla="*/ 525719 h 979244"/>
                <a:gd name="connsiteX4" fmla="*/ 0 w 979729"/>
                <a:gd name="connsiteY4" fmla="*/ 489314 h 979244"/>
                <a:gd name="connsiteX5" fmla="*/ 0 w 979729"/>
                <a:gd name="connsiteY5" fmla="*/ 489314 h 979244"/>
                <a:gd name="connsiteX6" fmla="*/ 36423 w 979729"/>
                <a:gd name="connsiteY6" fmla="*/ 452908 h 979244"/>
                <a:gd name="connsiteX7" fmla="*/ 36423 w 979729"/>
                <a:gd name="connsiteY7" fmla="*/ 452908 h 979244"/>
                <a:gd name="connsiteX8" fmla="*/ 36423 w 979729"/>
                <a:gd name="connsiteY8" fmla="*/ 452908 h 979244"/>
                <a:gd name="connsiteX9" fmla="*/ 453133 w 979729"/>
                <a:gd name="connsiteY9" fmla="*/ 36405 h 979244"/>
                <a:gd name="connsiteX10" fmla="*/ 489556 w 979729"/>
                <a:gd name="connsiteY10" fmla="*/ 0 h 979244"/>
                <a:gd name="connsiteX11" fmla="*/ 489556 w 979729"/>
                <a:gd name="connsiteY11" fmla="*/ 0 h 979244"/>
                <a:gd name="connsiteX12" fmla="*/ 525979 w 979729"/>
                <a:gd name="connsiteY12" fmla="*/ 36405 h 979244"/>
                <a:gd name="connsiteX13" fmla="*/ 525979 w 979729"/>
                <a:gd name="connsiteY13" fmla="*/ 36405 h 979244"/>
                <a:gd name="connsiteX14" fmla="*/ 943306 w 979729"/>
                <a:gd name="connsiteY14" fmla="*/ 453526 h 979244"/>
                <a:gd name="connsiteX15" fmla="*/ 979730 w 979729"/>
                <a:gd name="connsiteY15" fmla="*/ 489931 h 979244"/>
                <a:gd name="connsiteX16" fmla="*/ 943306 w 979729"/>
                <a:gd name="connsiteY16" fmla="*/ 526337 h 979244"/>
                <a:gd name="connsiteX17" fmla="*/ 943306 w 979729"/>
                <a:gd name="connsiteY17" fmla="*/ 526337 h 979244"/>
                <a:gd name="connsiteX18" fmla="*/ 943306 w 979729"/>
                <a:gd name="connsiteY18" fmla="*/ 526337 h 979244"/>
                <a:gd name="connsiteX19" fmla="*/ 525979 w 979729"/>
                <a:gd name="connsiteY19" fmla="*/ 943457 h 979244"/>
                <a:gd name="connsiteX20" fmla="*/ 490173 w 979729"/>
                <a:gd name="connsiteY20" fmla="*/ 979245 h 97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79729" h="979244">
                  <a:moveTo>
                    <a:pt x="490173" y="979245"/>
                  </a:moveTo>
                  <a:cubicBezTo>
                    <a:pt x="469801" y="979245"/>
                    <a:pt x="453750" y="963202"/>
                    <a:pt x="453750" y="942840"/>
                  </a:cubicBezTo>
                  <a:lnTo>
                    <a:pt x="453750" y="942840"/>
                  </a:lnTo>
                  <a:cubicBezTo>
                    <a:pt x="453750" y="712683"/>
                    <a:pt x="266694" y="526337"/>
                    <a:pt x="36423" y="525719"/>
                  </a:cubicBezTo>
                  <a:cubicBezTo>
                    <a:pt x="16051" y="525719"/>
                    <a:pt x="0" y="509676"/>
                    <a:pt x="0" y="489314"/>
                  </a:cubicBezTo>
                  <a:lnTo>
                    <a:pt x="0" y="489314"/>
                  </a:lnTo>
                  <a:cubicBezTo>
                    <a:pt x="0" y="468952"/>
                    <a:pt x="16051" y="452908"/>
                    <a:pt x="36423" y="452908"/>
                  </a:cubicBezTo>
                  <a:lnTo>
                    <a:pt x="36423" y="452908"/>
                  </a:lnTo>
                  <a:lnTo>
                    <a:pt x="36423" y="452908"/>
                  </a:lnTo>
                  <a:cubicBezTo>
                    <a:pt x="266694" y="452908"/>
                    <a:pt x="453133" y="266562"/>
                    <a:pt x="453133" y="36405"/>
                  </a:cubicBezTo>
                  <a:cubicBezTo>
                    <a:pt x="453133" y="16043"/>
                    <a:pt x="469801" y="0"/>
                    <a:pt x="489556" y="0"/>
                  </a:cubicBezTo>
                  <a:lnTo>
                    <a:pt x="489556" y="0"/>
                  </a:lnTo>
                  <a:cubicBezTo>
                    <a:pt x="509929" y="0"/>
                    <a:pt x="525979" y="16660"/>
                    <a:pt x="525979" y="36405"/>
                  </a:cubicBezTo>
                  <a:lnTo>
                    <a:pt x="525979" y="36405"/>
                  </a:lnTo>
                  <a:cubicBezTo>
                    <a:pt x="525979" y="266562"/>
                    <a:pt x="713036" y="452908"/>
                    <a:pt x="943306" y="453526"/>
                  </a:cubicBezTo>
                  <a:cubicBezTo>
                    <a:pt x="963679" y="453526"/>
                    <a:pt x="979730" y="469569"/>
                    <a:pt x="979730" y="489931"/>
                  </a:cubicBezTo>
                  <a:cubicBezTo>
                    <a:pt x="979730" y="510293"/>
                    <a:pt x="963679" y="526337"/>
                    <a:pt x="943306" y="526337"/>
                  </a:cubicBezTo>
                  <a:lnTo>
                    <a:pt x="943306" y="526337"/>
                  </a:lnTo>
                  <a:lnTo>
                    <a:pt x="943306" y="526337"/>
                  </a:lnTo>
                  <a:cubicBezTo>
                    <a:pt x="713036" y="526337"/>
                    <a:pt x="526597" y="713300"/>
                    <a:pt x="525979" y="943457"/>
                  </a:cubicBezTo>
                  <a:cubicBezTo>
                    <a:pt x="526597" y="962585"/>
                    <a:pt x="510546" y="979245"/>
                    <a:pt x="490173" y="979245"/>
                  </a:cubicBezTo>
                  <a:close/>
                </a:path>
              </a:pathLst>
            </a:custGeom>
            <a:solidFill>
              <a:srgbClr val="76CAE7"/>
            </a:soli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cs typeface="Segoe UI" panose="020B0502040204020203" pitchFamily="34" charset="0"/>
              </a:endParaRPr>
            </a:p>
          </p:txBody>
        </p:sp>
        <p:sp>
          <p:nvSpPr>
            <p:cNvPr id="20" name="Freeform 19">
              <a:extLst>
                <a:ext uri="{FF2B5EF4-FFF2-40B4-BE49-F238E27FC236}">
                  <a16:creationId xmlns:a16="http://schemas.microsoft.com/office/drawing/2014/main" id="{8AAE6787-726C-5DB2-D752-731642C2B7CF}"/>
                </a:ext>
              </a:extLst>
            </p:cNvPr>
            <p:cNvSpPr/>
            <p:nvPr/>
          </p:nvSpPr>
          <p:spPr>
            <a:xfrm>
              <a:off x="3468684" y="1105629"/>
              <a:ext cx="3186928" cy="3184766"/>
            </a:xfrm>
            <a:custGeom>
              <a:avLst/>
              <a:gdLst>
                <a:gd name="connsiteX0" fmla="*/ 3143023 w 3186928"/>
                <a:gd name="connsiteY0" fmla="*/ 1222468 h 3184768"/>
                <a:gd name="connsiteX1" fmla="*/ 1963890 w 3186928"/>
                <a:gd name="connsiteY1" fmla="*/ 3140851 h 3184768"/>
                <a:gd name="connsiteX2" fmla="*/ 43940 w 3186928"/>
                <a:gd name="connsiteY2" fmla="*/ 1962301 h 3184768"/>
                <a:gd name="connsiteX3" fmla="*/ 1223073 w 3186928"/>
                <a:gd name="connsiteY3" fmla="*/ 43918 h 3184768"/>
                <a:gd name="connsiteX4" fmla="*/ 1223073 w 3186928"/>
                <a:gd name="connsiteY4" fmla="*/ 43918 h 3184768"/>
                <a:gd name="connsiteX5" fmla="*/ 3143023 w 3186928"/>
                <a:gd name="connsiteY5" fmla="*/ 1222468 h 318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6928" h="3184768">
                  <a:moveTo>
                    <a:pt x="3143023" y="1222468"/>
                  </a:moveTo>
                  <a:cubicBezTo>
                    <a:pt x="3347364" y="2077688"/>
                    <a:pt x="2818915" y="2936610"/>
                    <a:pt x="1963890" y="3140851"/>
                  </a:cubicBezTo>
                  <a:cubicBezTo>
                    <a:pt x="1108864" y="3345091"/>
                    <a:pt x="248282" y="2817521"/>
                    <a:pt x="43940" y="1962301"/>
                  </a:cubicBezTo>
                  <a:cubicBezTo>
                    <a:pt x="-160402" y="1107081"/>
                    <a:pt x="367430" y="248159"/>
                    <a:pt x="1223073" y="43918"/>
                  </a:cubicBezTo>
                  <a:lnTo>
                    <a:pt x="1223073" y="43918"/>
                  </a:lnTo>
                  <a:cubicBezTo>
                    <a:pt x="2078716" y="-160323"/>
                    <a:pt x="2938063" y="367248"/>
                    <a:pt x="3143023" y="1222468"/>
                  </a:cubicBezTo>
                  <a:close/>
                </a:path>
              </a:pathLst>
            </a:custGeom>
            <a:gradFill flip="none" rotWithShape="1">
              <a:gsLst>
                <a:gs pos="0">
                  <a:srgbClr val="589DED"/>
                </a:gs>
                <a:gs pos="100000">
                  <a:srgbClr val="047AD5"/>
                </a:gs>
              </a:gsLst>
              <a:path path="circle">
                <a:fillToRect l="100000" t="100000"/>
              </a:path>
              <a:tileRect r="-100000" b="-100000"/>
            </a:gra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cs typeface="Segoe UI" panose="020B0502040204020203" pitchFamily="34" charset="0"/>
              </a:endParaRPr>
            </a:p>
          </p:txBody>
        </p:sp>
        <p:grpSp>
          <p:nvGrpSpPr>
            <p:cNvPr id="21" name="Graphic 1042">
              <a:extLst>
                <a:ext uri="{FF2B5EF4-FFF2-40B4-BE49-F238E27FC236}">
                  <a16:creationId xmlns:a16="http://schemas.microsoft.com/office/drawing/2014/main" id="{CDAD66AC-093B-238C-0C46-1722FCFC7AB1}"/>
                </a:ext>
              </a:extLst>
            </p:cNvPr>
            <p:cNvGrpSpPr/>
            <p:nvPr/>
          </p:nvGrpSpPr>
          <p:grpSpPr>
            <a:xfrm>
              <a:off x="3446756" y="1606870"/>
              <a:ext cx="3184319" cy="2170257"/>
              <a:chOff x="3446756" y="1606870"/>
              <a:chExt cx="3184319" cy="2170257"/>
            </a:xfrm>
            <a:solidFill>
              <a:srgbClr val="F2F2F2"/>
            </a:solidFill>
          </p:grpSpPr>
          <p:sp>
            <p:nvSpPr>
              <p:cNvPr id="23" name="Freeform 22">
                <a:extLst>
                  <a:ext uri="{FF2B5EF4-FFF2-40B4-BE49-F238E27FC236}">
                    <a16:creationId xmlns:a16="http://schemas.microsoft.com/office/drawing/2014/main" id="{9351A6B2-F597-4FD8-E019-2D383482F34F}"/>
                  </a:ext>
                </a:extLst>
              </p:cNvPr>
              <p:cNvSpPr/>
              <p:nvPr/>
            </p:nvSpPr>
            <p:spPr>
              <a:xfrm>
                <a:off x="3446756" y="2466309"/>
                <a:ext cx="1200150" cy="1310818"/>
              </a:xfrm>
              <a:custGeom>
                <a:avLst/>
                <a:gdLst>
                  <a:gd name="connsiteX0" fmla="*/ 761000 w 1200150"/>
                  <a:gd name="connsiteY0" fmla="*/ 1310602 h 1310818"/>
                  <a:gd name="connsiteX1" fmla="*/ 1199934 w 1200150"/>
                  <a:gd name="connsiteY1" fmla="*/ 899653 h 1310818"/>
                  <a:gd name="connsiteX2" fmla="*/ 788781 w 1200150"/>
                  <a:gd name="connsiteY2" fmla="*/ 460936 h 1310818"/>
                  <a:gd name="connsiteX3" fmla="*/ 783225 w 1200150"/>
                  <a:gd name="connsiteY3" fmla="*/ 460936 h 1310818"/>
                  <a:gd name="connsiteX4" fmla="*/ 762235 w 1200150"/>
                  <a:gd name="connsiteY4" fmla="*/ 460936 h 1310818"/>
                  <a:gd name="connsiteX5" fmla="*/ 764087 w 1200150"/>
                  <a:gd name="connsiteY5" fmla="*/ 424531 h 1310818"/>
                  <a:gd name="connsiteX6" fmla="*/ 333179 w 1200150"/>
                  <a:gd name="connsiteY6" fmla="*/ 6 h 1310818"/>
                  <a:gd name="connsiteX7" fmla="*/ 14010 w 1200150"/>
                  <a:gd name="connsiteY7" fmla="*/ 6 h 1310818"/>
                  <a:gd name="connsiteX8" fmla="*/ 428250 w 1200150"/>
                  <a:gd name="connsiteY8" fmla="*/ 1310602 h 1310818"/>
                  <a:gd name="connsiteX9" fmla="*/ 761000 w 1200150"/>
                  <a:gd name="connsiteY9" fmla="*/ 1310602 h 131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0150" h="1310818">
                    <a:moveTo>
                      <a:pt x="761000" y="1310602"/>
                    </a:moveTo>
                    <a:cubicBezTo>
                      <a:pt x="995592" y="1318007"/>
                      <a:pt x="1191909" y="1134129"/>
                      <a:pt x="1199934" y="899653"/>
                    </a:cubicBezTo>
                    <a:cubicBezTo>
                      <a:pt x="1207342" y="665177"/>
                      <a:pt x="1023373" y="468958"/>
                      <a:pt x="788781" y="460936"/>
                    </a:cubicBezTo>
                    <a:cubicBezTo>
                      <a:pt x="786929" y="460936"/>
                      <a:pt x="785077" y="460936"/>
                      <a:pt x="783225" y="460936"/>
                    </a:cubicBezTo>
                    <a:cubicBezTo>
                      <a:pt x="776434" y="460936"/>
                      <a:pt x="769026" y="460936"/>
                      <a:pt x="762235" y="460936"/>
                    </a:cubicBezTo>
                    <a:cubicBezTo>
                      <a:pt x="763470" y="448595"/>
                      <a:pt x="764087" y="436871"/>
                      <a:pt x="764087" y="424531"/>
                    </a:cubicBezTo>
                    <a:cubicBezTo>
                      <a:pt x="762235" y="188204"/>
                      <a:pt x="569005" y="-1228"/>
                      <a:pt x="333179" y="6"/>
                    </a:cubicBezTo>
                    <a:lnTo>
                      <a:pt x="14010" y="6"/>
                    </a:lnTo>
                    <a:cubicBezTo>
                      <a:pt x="-48959" y="476362"/>
                      <a:pt x="102291" y="956421"/>
                      <a:pt x="428250" y="1310602"/>
                    </a:cubicBezTo>
                    <a:lnTo>
                      <a:pt x="761000" y="1310602"/>
                    </a:lnTo>
                    <a:close/>
                  </a:path>
                </a:pathLst>
              </a:custGeom>
              <a:solidFill>
                <a:srgbClr val="F2F2F2"/>
              </a:soli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cs typeface="Segoe UI" panose="020B0502040204020203" pitchFamily="34" charset="0"/>
                </a:endParaRPr>
              </a:p>
            </p:txBody>
          </p:sp>
          <p:sp>
            <p:nvSpPr>
              <p:cNvPr id="24" name="Freeform 23">
                <a:extLst>
                  <a:ext uri="{FF2B5EF4-FFF2-40B4-BE49-F238E27FC236}">
                    <a16:creationId xmlns:a16="http://schemas.microsoft.com/office/drawing/2014/main" id="{6CD30FB2-7654-C594-57F2-4FBD4AD72DD3}"/>
                  </a:ext>
                </a:extLst>
              </p:cNvPr>
              <p:cNvSpPr/>
              <p:nvPr/>
            </p:nvSpPr>
            <p:spPr>
              <a:xfrm>
                <a:off x="5088709" y="1606870"/>
                <a:ext cx="1542366" cy="1342000"/>
              </a:xfrm>
              <a:custGeom>
                <a:avLst/>
                <a:gdLst>
                  <a:gd name="connsiteX0" fmla="*/ 1542135 w 1542366"/>
                  <a:gd name="connsiteY0" fmla="*/ 794656 h 1342000"/>
                  <a:gd name="connsiteX1" fmla="*/ 1540283 w 1542366"/>
                  <a:gd name="connsiteY1" fmla="*/ 782932 h 1342000"/>
                  <a:gd name="connsiteX2" fmla="*/ 1175431 w 1542366"/>
                  <a:gd name="connsiteY2" fmla="*/ 35694 h 1342000"/>
                  <a:gd name="connsiteX3" fmla="*/ 529686 w 1542366"/>
                  <a:gd name="connsiteY3" fmla="*/ 311512 h 1342000"/>
                  <a:gd name="connsiteX4" fmla="*/ 521043 w 1542366"/>
                  <a:gd name="connsiteY4" fmla="*/ 334342 h 1342000"/>
                  <a:gd name="connsiteX5" fmla="*/ 503757 w 1542366"/>
                  <a:gd name="connsiteY5" fmla="*/ 443559 h 1342000"/>
                  <a:gd name="connsiteX6" fmla="*/ 451901 w 1542366"/>
                  <a:gd name="connsiteY6" fmla="*/ 440474 h 1342000"/>
                  <a:gd name="connsiteX7" fmla="*/ 2 w 1542366"/>
                  <a:gd name="connsiteY7" fmla="*/ 889680 h 1342000"/>
                  <a:gd name="connsiteX8" fmla="*/ 301268 w 1542366"/>
                  <a:gd name="connsiteY8" fmla="*/ 1316056 h 1342000"/>
                  <a:gd name="connsiteX9" fmla="*/ 442023 w 1542366"/>
                  <a:gd name="connsiteY9" fmla="*/ 1341972 h 1342000"/>
                  <a:gd name="connsiteX10" fmla="*/ 968620 w 1542366"/>
                  <a:gd name="connsiteY10" fmla="*/ 1341972 h 1342000"/>
                  <a:gd name="connsiteX11" fmla="*/ 1542135 w 1542366"/>
                  <a:gd name="connsiteY11" fmla="*/ 794656 h 134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2366" h="1342000">
                    <a:moveTo>
                      <a:pt x="1542135" y="794656"/>
                    </a:moveTo>
                    <a:cubicBezTo>
                      <a:pt x="1542753" y="790953"/>
                      <a:pt x="1542135" y="786634"/>
                      <a:pt x="1540283" y="782932"/>
                    </a:cubicBezTo>
                    <a:cubicBezTo>
                      <a:pt x="1489044" y="505263"/>
                      <a:pt x="1362488" y="246722"/>
                      <a:pt x="1175431" y="35694"/>
                    </a:cubicBezTo>
                    <a:cubicBezTo>
                      <a:pt x="921084" y="-66118"/>
                      <a:pt x="631548" y="57291"/>
                      <a:pt x="529686" y="311512"/>
                    </a:cubicBezTo>
                    <a:cubicBezTo>
                      <a:pt x="526599" y="318916"/>
                      <a:pt x="524130" y="326938"/>
                      <a:pt x="521043" y="334342"/>
                    </a:cubicBezTo>
                    <a:cubicBezTo>
                      <a:pt x="510548" y="370131"/>
                      <a:pt x="504992" y="406536"/>
                      <a:pt x="503757" y="443559"/>
                    </a:cubicBezTo>
                    <a:cubicBezTo>
                      <a:pt x="486472" y="441708"/>
                      <a:pt x="469186" y="440474"/>
                      <a:pt x="451901" y="440474"/>
                    </a:cubicBezTo>
                    <a:cubicBezTo>
                      <a:pt x="203109" y="439857"/>
                      <a:pt x="620" y="641012"/>
                      <a:pt x="2" y="889680"/>
                    </a:cubicBezTo>
                    <a:cubicBezTo>
                      <a:pt x="-615" y="1080963"/>
                      <a:pt x="120385" y="1252500"/>
                      <a:pt x="301268" y="1316056"/>
                    </a:cubicBezTo>
                    <a:cubicBezTo>
                      <a:pt x="345717" y="1333333"/>
                      <a:pt x="393870" y="1342589"/>
                      <a:pt x="442023" y="1341972"/>
                    </a:cubicBezTo>
                    <a:lnTo>
                      <a:pt x="968620" y="1341972"/>
                    </a:lnTo>
                    <a:cubicBezTo>
                      <a:pt x="1179753" y="1182158"/>
                      <a:pt x="1372365" y="998896"/>
                      <a:pt x="1542135" y="794656"/>
                    </a:cubicBezTo>
                    <a:close/>
                  </a:path>
                </a:pathLst>
              </a:custGeom>
              <a:solidFill>
                <a:srgbClr val="F2F2F2"/>
              </a:soli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cs typeface="Segoe UI" panose="020B0502040204020203" pitchFamily="34" charset="0"/>
                </a:endParaRPr>
              </a:p>
            </p:txBody>
          </p:sp>
        </p:grpSp>
        <p:sp>
          <p:nvSpPr>
            <p:cNvPr id="22" name="Freeform 21">
              <a:extLst>
                <a:ext uri="{FF2B5EF4-FFF2-40B4-BE49-F238E27FC236}">
                  <a16:creationId xmlns:a16="http://schemas.microsoft.com/office/drawing/2014/main" id="{B9521787-7B4B-06E4-DB38-DB7408D699CE}"/>
                </a:ext>
              </a:extLst>
            </p:cNvPr>
            <p:cNvSpPr/>
            <p:nvPr/>
          </p:nvSpPr>
          <p:spPr>
            <a:xfrm>
              <a:off x="2855800" y="1044778"/>
              <a:ext cx="4412090" cy="3190591"/>
            </a:xfrm>
            <a:custGeom>
              <a:avLst/>
              <a:gdLst>
                <a:gd name="connsiteX0" fmla="*/ 4331891 w 4412090"/>
                <a:gd name="connsiteY0" fmla="*/ 323820 h 3190591"/>
                <a:gd name="connsiteX1" fmla="*/ 3253386 w 4412090"/>
                <a:gd name="connsiteY1" fmla="*/ 25789 h 3190591"/>
                <a:gd name="connsiteX2" fmla="*/ 2713207 w 4412090"/>
                <a:gd name="connsiteY2" fmla="*/ 143027 h 3190591"/>
                <a:gd name="connsiteX3" fmla="*/ 3109544 w 4412090"/>
                <a:gd name="connsiteY3" fmla="*/ 341714 h 3190591"/>
                <a:gd name="connsiteX4" fmla="*/ 3295365 w 4412090"/>
                <a:gd name="connsiteY4" fmla="*/ 302224 h 3190591"/>
                <a:gd name="connsiteX5" fmla="*/ 3581814 w 4412090"/>
                <a:gd name="connsiteY5" fmla="*/ 279393 h 3190591"/>
                <a:gd name="connsiteX6" fmla="*/ 4090508 w 4412090"/>
                <a:gd name="connsiteY6" fmla="*/ 467591 h 3190591"/>
                <a:gd name="connsiteX7" fmla="*/ 4090508 w 4412090"/>
                <a:gd name="connsiteY7" fmla="*/ 467591 h 3190591"/>
                <a:gd name="connsiteX8" fmla="*/ 3860855 w 4412090"/>
                <a:gd name="connsiteY8" fmla="*/ 1245681 h 3190591"/>
                <a:gd name="connsiteX9" fmla="*/ 2628013 w 4412090"/>
                <a:gd name="connsiteY9" fmla="*/ 2296503 h 3190591"/>
                <a:gd name="connsiteX10" fmla="*/ 1116130 w 4412090"/>
                <a:gd name="connsiteY10" fmla="*/ 2883309 h 3190591"/>
                <a:gd name="connsiteX11" fmla="*/ 320369 w 4412090"/>
                <a:gd name="connsiteY11" fmla="*/ 2718559 h 3190591"/>
                <a:gd name="connsiteX12" fmla="*/ 550640 w 4412090"/>
                <a:gd name="connsiteY12" fmla="*/ 1941704 h 3190591"/>
                <a:gd name="connsiteX13" fmla="*/ 622870 w 4412090"/>
                <a:gd name="connsiteY13" fmla="*/ 1839892 h 3190591"/>
                <a:gd name="connsiteX14" fmla="*/ 629660 w 4412090"/>
                <a:gd name="connsiteY14" fmla="*/ 1417218 h 3190591"/>
                <a:gd name="connsiteX15" fmla="*/ 325926 w 4412090"/>
                <a:gd name="connsiteY15" fmla="*/ 1773251 h 3190591"/>
                <a:gd name="connsiteX16" fmla="*/ 80221 w 4412090"/>
                <a:gd name="connsiteY16" fmla="*/ 2861096 h 3190591"/>
                <a:gd name="connsiteX17" fmla="*/ 832768 w 4412090"/>
                <a:gd name="connsiteY17" fmla="*/ 3185043 h 3190591"/>
                <a:gd name="connsiteX18" fmla="*/ 1157492 w 4412090"/>
                <a:gd name="connsiteY18" fmla="*/ 3159127 h 3190591"/>
                <a:gd name="connsiteX19" fmla="*/ 2771855 w 4412090"/>
                <a:gd name="connsiteY19" fmla="*/ 2536532 h 3190591"/>
                <a:gd name="connsiteX20" fmla="*/ 4085570 w 4412090"/>
                <a:gd name="connsiteY20" fmla="*/ 1412899 h 3190591"/>
                <a:gd name="connsiteX21" fmla="*/ 4331891 w 4412090"/>
                <a:gd name="connsiteY21" fmla="*/ 323820 h 319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12090" h="3190591">
                  <a:moveTo>
                    <a:pt x="4331891" y="323820"/>
                  </a:moveTo>
                  <a:cubicBezTo>
                    <a:pt x="4168294" y="52322"/>
                    <a:pt x="3786774" y="-53809"/>
                    <a:pt x="3253386" y="25789"/>
                  </a:cubicBezTo>
                  <a:cubicBezTo>
                    <a:pt x="3070651" y="51705"/>
                    <a:pt x="2889768" y="90579"/>
                    <a:pt x="2713207" y="143027"/>
                  </a:cubicBezTo>
                  <a:cubicBezTo>
                    <a:pt x="2853345" y="191773"/>
                    <a:pt x="2987309" y="258414"/>
                    <a:pt x="3109544" y="341714"/>
                  </a:cubicBezTo>
                  <a:cubicBezTo>
                    <a:pt x="3171896" y="328140"/>
                    <a:pt x="3234865" y="311479"/>
                    <a:pt x="3295365" y="302224"/>
                  </a:cubicBezTo>
                  <a:cubicBezTo>
                    <a:pt x="3389819" y="287415"/>
                    <a:pt x="3485508" y="280010"/>
                    <a:pt x="3581814" y="279393"/>
                  </a:cubicBezTo>
                  <a:cubicBezTo>
                    <a:pt x="3771957" y="252243"/>
                    <a:pt x="3963335" y="322586"/>
                    <a:pt x="4090508" y="467591"/>
                  </a:cubicBezTo>
                  <a:lnTo>
                    <a:pt x="4090508" y="467591"/>
                  </a:lnTo>
                  <a:cubicBezTo>
                    <a:pt x="4189901" y="632958"/>
                    <a:pt x="4105942" y="916180"/>
                    <a:pt x="3860855" y="1245681"/>
                  </a:cubicBezTo>
                  <a:cubicBezTo>
                    <a:pt x="3519462" y="1670205"/>
                    <a:pt x="3101518" y="2026855"/>
                    <a:pt x="2628013" y="2296503"/>
                  </a:cubicBezTo>
                  <a:cubicBezTo>
                    <a:pt x="2165620" y="2585278"/>
                    <a:pt x="1652605" y="2783966"/>
                    <a:pt x="1116130" y="2883309"/>
                  </a:cubicBezTo>
                  <a:cubicBezTo>
                    <a:pt x="709916" y="2943780"/>
                    <a:pt x="419762" y="2883309"/>
                    <a:pt x="320369" y="2718559"/>
                  </a:cubicBezTo>
                  <a:cubicBezTo>
                    <a:pt x="220977" y="2553809"/>
                    <a:pt x="304936" y="2269970"/>
                    <a:pt x="550640" y="1941704"/>
                  </a:cubicBezTo>
                  <a:cubicBezTo>
                    <a:pt x="580890" y="1900979"/>
                    <a:pt x="588298" y="1881234"/>
                    <a:pt x="622870" y="1839892"/>
                  </a:cubicBezTo>
                  <a:cubicBezTo>
                    <a:pt x="606819" y="1699206"/>
                    <a:pt x="608671" y="1557287"/>
                    <a:pt x="629660" y="1417218"/>
                  </a:cubicBezTo>
                  <a:cubicBezTo>
                    <a:pt x="519155" y="1527669"/>
                    <a:pt x="417910" y="1646758"/>
                    <a:pt x="325926" y="1773251"/>
                  </a:cubicBezTo>
                  <a:cubicBezTo>
                    <a:pt x="4288" y="2202712"/>
                    <a:pt x="-82758" y="2589597"/>
                    <a:pt x="80221" y="2861096"/>
                  </a:cubicBezTo>
                  <a:cubicBezTo>
                    <a:pt x="255548" y="3095572"/>
                    <a:pt x="541997" y="3218980"/>
                    <a:pt x="832768" y="3185043"/>
                  </a:cubicBezTo>
                  <a:cubicBezTo>
                    <a:pt x="941421" y="3184426"/>
                    <a:pt x="1050074" y="3175787"/>
                    <a:pt x="1157492" y="3159127"/>
                  </a:cubicBezTo>
                  <a:cubicBezTo>
                    <a:pt x="1729773" y="3054847"/>
                    <a:pt x="2277360" y="2843819"/>
                    <a:pt x="2771855" y="2536532"/>
                  </a:cubicBezTo>
                  <a:cubicBezTo>
                    <a:pt x="3276228" y="2247756"/>
                    <a:pt x="3721952" y="1866424"/>
                    <a:pt x="4085570" y="1412899"/>
                  </a:cubicBezTo>
                  <a:cubicBezTo>
                    <a:pt x="4407825" y="982204"/>
                    <a:pt x="4494871" y="595319"/>
                    <a:pt x="4331891" y="323820"/>
                  </a:cubicBezTo>
                  <a:close/>
                </a:path>
              </a:pathLst>
            </a:custGeom>
            <a:solidFill>
              <a:srgbClr val="76CAE7"/>
            </a:soli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cs typeface="Segoe UI" panose="020B0502040204020203" pitchFamily="34" charset="0"/>
              </a:endParaRPr>
            </a:p>
          </p:txBody>
        </p:sp>
      </p:grpSp>
      <p:sp>
        <p:nvSpPr>
          <p:cNvPr id="5" name="TextBox 4">
            <a:extLst>
              <a:ext uri="{FF2B5EF4-FFF2-40B4-BE49-F238E27FC236}">
                <a16:creationId xmlns:a16="http://schemas.microsoft.com/office/drawing/2014/main" id="{C3F2B082-902D-A03A-2C58-CADD76DDB681}"/>
              </a:ext>
            </a:extLst>
          </p:cNvPr>
          <p:cNvSpPr txBox="1"/>
          <p:nvPr/>
        </p:nvSpPr>
        <p:spPr>
          <a:xfrm>
            <a:off x="3831836" y="3842600"/>
            <a:ext cx="4583084" cy="2339102"/>
          </a:xfrm>
          <a:prstGeom prst="rect">
            <a:avLst/>
          </a:prstGeom>
          <a:noFill/>
        </p:spPr>
        <p:txBody>
          <a:bodyPr wrap="square" rtlCol="0">
            <a:spAutoFit/>
          </a:bodyPr>
          <a:lstStyle/>
          <a:p>
            <a:pPr marR="0" lvl="0" algn="ctr" defTabSz="932742" rtl="0" eaLnBrk="1" fontAlgn="auto" latinLnBrk="0" hangingPunct="1">
              <a:lnSpc>
                <a:spcPct val="100000"/>
              </a:lnSpc>
              <a:spcBef>
                <a:spcPts val="1200"/>
              </a:spcBef>
              <a:spcAft>
                <a:spcPts val="0"/>
              </a:spcAft>
              <a:buClrTx/>
              <a:buSzPct val="90000"/>
              <a:defRPr/>
            </a:pPr>
            <a:r>
              <a:rPr kumimoji="0" lang="en-US" sz="1600" i="0" u="none" strike="noStrike" kern="1200" cap="none" spc="0" normalizeH="0" baseline="0" noProof="0">
                <a:ln>
                  <a:noFill/>
                </a:ln>
                <a:solidFill>
                  <a:sysClr val="windowText" lastClr="000000"/>
                </a:solidFill>
                <a:effectLst/>
                <a:uLnTx/>
                <a:uFillTx/>
                <a:ea typeface="+mn-lt"/>
                <a:cs typeface="Segoe UI" panose="020B0502040204020203" pitchFamily="34" charset="0"/>
              </a:rPr>
              <a:t>Serverless</a:t>
            </a:r>
            <a:r>
              <a:rPr kumimoji="0" lang="en-US" sz="1600" b="0" i="0" u="none" strike="noStrike" kern="1200" cap="none" spc="0" normalizeH="0" baseline="0" noProof="0">
                <a:ln>
                  <a:noFill/>
                </a:ln>
                <a:solidFill>
                  <a:sysClr val="windowText" lastClr="000000"/>
                </a:solidFill>
                <a:effectLst/>
                <a:uLnTx/>
                <a:uFillTx/>
                <a:ea typeface="+mn-lt"/>
                <a:cs typeface="Segoe UI" panose="020B0502040204020203" pitchFamily="34" charset="0"/>
              </a:rPr>
              <a:t> or Provisioned Throughput</a:t>
            </a:r>
          </a:p>
          <a:p>
            <a:pPr lvl="0" algn="ctr" defTabSz="932742">
              <a:spcBef>
                <a:spcPts val="1200"/>
              </a:spcBef>
              <a:buSzPct val="90000"/>
              <a:defRPr/>
            </a:pPr>
            <a:r>
              <a:rPr lang="en-US" sz="1600">
                <a:solidFill>
                  <a:sysClr val="windowText" lastClr="000000"/>
                </a:solidFill>
                <a:ea typeface="+mn-lt"/>
                <a:cs typeface="Segoe UI" panose="020B0502040204020203" pitchFamily="34" charset="0"/>
              </a:rPr>
              <a:t>Instant and dynamic </a:t>
            </a:r>
            <a:r>
              <a:rPr lang="en-US" sz="1600" err="1">
                <a:solidFill>
                  <a:sysClr val="windowText" lastClr="000000"/>
                </a:solidFill>
                <a:ea typeface="+mn-lt"/>
                <a:cs typeface="Segoe UI" panose="020B0502040204020203" pitchFamily="34" charset="0"/>
              </a:rPr>
              <a:t>autoscale</a:t>
            </a:r>
            <a:endParaRPr lang="en-US" sz="1600">
              <a:solidFill>
                <a:sysClr val="windowText" lastClr="000000"/>
              </a:solidFill>
              <a:ea typeface="+mn-lt"/>
              <a:cs typeface="Segoe UI" panose="020B0502040204020203" pitchFamily="34" charset="0"/>
            </a:endParaRPr>
          </a:p>
          <a:p>
            <a:pPr lvl="0" algn="ctr" defTabSz="932742">
              <a:spcBef>
                <a:spcPts val="1200"/>
              </a:spcBef>
              <a:buSzPct val="90000"/>
              <a:defRPr/>
            </a:pPr>
            <a:r>
              <a:rPr lang="en-US" sz="1600">
                <a:solidFill>
                  <a:sysClr val="windowText" lastClr="000000"/>
                </a:solidFill>
                <a:ea typeface="+mn-lt"/>
                <a:cs typeface="Segoe UI" panose="020B0502040204020203" pitchFamily="34" charset="0"/>
              </a:rPr>
              <a:t>Low latency, real-time data transactions</a:t>
            </a:r>
            <a:endParaRPr lang="en-US" sz="1600">
              <a:solidFill>
                <a:sysClr val="windowText" lastClr="000000"/>
              </a:solidFill>
              <a:cs typeface="Segoe UI" panose="020B0502040204020203" pitchFamily="34" charset="0"/>
            </a:endParaRPr>
          </a:p>
          <a:p>
            <a:pPr lvl="0" algn="ctr" defTabSz="932742">
              <a:spcBef>
                <a:spcPts val="1200"/>
              </a:spcBef>
              <a:buSzPct val="90000"/>
              <a:defRPr/>
            </a:pPr>
            <a:r>
              <a:rPr lang="en-US" sz="1600">
                <a:solidFill>
                  <a:sysClr val="windowText" lastClr="000000"/>
                </a:solidFill>
                <a:ea typeface="+mn-lt"/>
                <a:cs typeface="Segoe UI" panose="020B0502040204020203" pitchFamily="34" charset="0"/>
              </a:rPr>
              <a:t>Mission critical reliability (99.999%)</a:t>
            </a:r>
          </a:p>
          <a:p>
            <a:pPr marR="0" lvl="0" algn="ctr" defTabSz="932742" rtl="0" eaLnBrk="1" fontAlgn="auto" latinLnBrk="0" hangingPunct="1">
              <a:lnSpc>
                <a:spcPct val="100000"/>
              </a:lnSpc>
              <a:spcBef>
                <a:spcPts val="1200"/>
              </a:spcBef>
              <a:spcAft>
                <a:spcPts val="0"/>
              </a:spcAft>
              <a:buClrTx/>
              <a:buSzPct val="90000"/>
              <a:defRPr/>
            </a:pPr>
            <a:r>
              <a:rPr kumimoji="0" lang="en-US" sz="1600" b="0" i="0" u="none" strike="noStrike" kern="1200" cap="none" spc="0" normalizeH="0" baseline="0" noProof="0">
                <a:ln>
                  <a:noFill/>
                </a:ln>
                <a:solidFill>
                  <a:sysClr val="windowText" lastClr="000000"/>
                </a:solidFill>
                <a:effectLst/>
                <a:uLnTx/>
                <a:uFillTx/>
                <a:ea typeface="+mn-lt"/>
                <a:cs typeface="Segoe UI" panose="020B0502040204020203" pitchFamily="34" charset="0"/>
              </a:rPr>
              <a:t>Store data + vectors together,</a:t>
            </a:r>
            <a:r>
              <a:rPr kumimoji="0" lang="en-US" sz="1600" b="0" i="0" u="none" strike="noStrike" kern="1200" cap="none" spc="0" normalizeH="0" noProof="0">
                <a:ln>
                  <a:noFill/>
                </a:ln>
                <a:solidFill>
                  <a:sysClr val="windowText" lastClr="000000"/>
                </a:solidFill>
                <a:effectLst/>
                <a:uLnTx/>
                <a:uFillTx/>
                <a:ea typeface="+mn-lt"/>
                <a:cs typeface="Segoe UI" panose="020B0502040204020203" pitchFamily="34" charset="0"/>
              </a:rPr>
              <a:t> keep consistent</a:t>
            </a:r>
            <a:endParaRPr kumimoji="0" lang="en-US" sz="1600" b="0" i="0" u="none" strike="noStrike" kern="1200" cap="none" spc="0" normalizeH="0" baseline="0" noProof="0">
              <a:ln>
                <a:noFill/>
              </a:ln>
              <a:solidFill>
                <a:sysClr val="windowText" lastClr="000000"/>
              </a:solidFill>
              <a:effectLst/>
              <a:uLnTx/>
              <a:uFillTx/>
              <a:ea typeface="+mn-lt"/>
              <a:cs typeface="Segoe UI" panose="020B0502040204020203" pitchFamily="34" charset="0"/>
            </a:endParaRPr>
          </a:p>
          <a:p>
            <a:pPr marR="0" lvl="0" algn="ctr" defTabSz="932742" rtl="0" eaLnBrk="1" fontAlgn="auto" latinLnBrk="0" hangingPunct="1">
              <a:lnSpc>
                <a:spcPct val="100000"/>
              </a:lnSpc>
              <a:spcBef>
                <a:spcPts val="1200"/>
              </a:spcBef>
              <a:spcAft>
                <a:spcPts val="0"/>
              </a:spcAft>
              <a:buClrTx/>
              <a:buSzPct val="90000"/>
              <a:defRPr/>
            </a:pPr>
            <a:r>
              <a:rPr kumimoji="0" lang="en-US" sz="1600" b="0" i="0" u="none" strike="noStrike" kern="1200" cap="none" spc="0" normalizeH="0" baseline="0" noProof="0">
                <a:ln>
                  <a:noFill/>
                </a:ln>
                <a:solidFill>
                  <a:sysClr val="windowText" lastClr="000000"/>
                </a:solidFill>
                <a:effectLst/>
                <a:uLnTx/>
                <a:uFillTx/>
                <a:ea typeface="+mn-lt"/>
                <a:cs typeface="Segoe UI" panose="020B0502040204020203" pitchFamily="34" charset="0"/>
              </a:rPr>
              <a:t>Built-in vector indexing and search w/ </a:t>
            </a:r>
            <a:r>
              <a:rPr kumimoji="0" lang="en-US" sz="1600" b="0" i="0" u="none" strike="noStrike" kern="1200" cap="none" spc="0" normalizeH="0" baseline="0" noProof="0" err="1">
                <a:ln>
                  <a:noFill/>
                </a:ln>
                <a:solidFill>
                  <a:sysClr val="windowText" lastClr="000000"/>
                </a:solidFill>
                <a:effectLst/>
                <a:uLnTx/>
                <a:uFillTx/>
                <a:ea typeface="+mn-lt"/>
                <a:cs typeface="Segoe UI" panose="020B0502040204020203" pitchFamily="34" charset="0"/>
              </a:rPr>
              <a:t>DiskANN</a:t>
            </a:r>
            <a:endParaRPr kumimoji="0" lang="en-US" b="0" i="0" u="none" strike="noStrike" kern="1200" cap="none" spc="0" normalizeH="0" baseline="0" noProof="0">
              <a:ln>
                <a:noFill/>
              </a:ln>
              <a:solidFill>
                <a:sysClr val="windowText" lastClr="000000"/>
              </a:solidFill>
              <a:effectLst/>
              <a:uLnTx/>
              <a:uFillTx/>
              <a:ea typeface="+mn-lt"/>
              <a:cs typeface="Segoe UI" panose="020B0502040204020203" pitchFamily="34" charset="0"/>
            </a:endParaRPr>
          </a:p>
        </p:txBody>
      </p:sp>
      <p:grpSp>
        <p:nvGrpSpPr>
          <p:cNvPr id="36" name="Group 35">
            <a:extLst>
              <a:ext uri="{FF2B5EF4-FFF2-40B4-BE49-F238E27FC236}">
                <a16:creationId xmlns:a16="http://schemas.microsoft.com/office/drawing/2014/main" id="{C92A56A7-9387-9EBD-A80F-777B02A33130}"/>
              </a:ext>
            </a:extLst>
          </p:cNvPr>
          <p:cNvGrpSpPr/>
          <p:nvPr/>
        </p:nvGrpSpPr>
        <p:grpSpPr>
          <a:xfrm>
            <a:off x="3931323" y="4254818"/>
            <a:ext cx="4384109" cy="1624172"/>
            <a:chOff x="701458" y="4409162"/>
            <a:chExt cx="4384109" cy="1453019"/>
          </a:xfrm>
        </p:grpSpPr>
        <p:cxnSp>
          <p:nvCxnSpPr>
            <p:cNvPr id="31" name="Straight Connector 30">
              <a:extLst>
                <a:ext uri="{FF2B5EF4-FFF2-40B4-BE49-F238E27FC236}">
                  <a16:creationId xmlns:a16="http://schemas.microsoft.com/office/drawing/2014/main" id="{0EA70F28-73C8-A9F1-0CD7-6DBF47C41AA2}"/>
                </a:ext>
              </a:extLst>
            </p:cNvPr>
            <p:cNvCxnSpPr/>
            <p:nvPr/>
          </p:nvCxnSpPr>
          <p:spPr>
            <a:xfrm>
              <a:off x="701458" y="4409162"/>
              <a:ext cx="4384109" cy="0"/>
            </a:xfrm>
            <a:prstGeom prst="line">
              <a:avLst/>
            </a:prstGeom>
            <a:ln>
              <a:solidFill>
                <a:srgbClr val="286BD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2435F6-6EC1-E85A-0F24-574F5D08555A}"/>
                </a:ext>
              </a:extLst>
            </p:cNvPr>
            <p:cNvCxnSpPr/>
            <p:nvPr/>
          </p:nvCxnSpPr>
          <p:spPr>
            <a:xfrm>
              <a:off x="701458" y="4772417"/>
              <a:ext cx="4384109" cy="0"/>
            </a:xfrm>
            <a:prstGeom prst="line">
              <a:avLst/>
            </a:prstGeom>
            <a:ln>
              <a:solidFill>
                <a:srgbClr val="286BD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056DE6A-6564-8800-7F25-184F889E4CF6}"/>
                </a:ext>
              </a:extLst>
            </p:cNvPr>
            <p:cNvCxnSpPr/>
            <p:nvPr/>
          </p:nvCxnSpPr>
          <p:spPr>
            <a:xfrm>
              <a:off x="701458" y="5135672"/>
              <a:ext cx="4384109" cy="0"/>
            </a:xfrm>
            <a:prstGeom prst="line">
              <a:avLst/>
            </a:prstGeom>
            <a:ln>
              <a:solidFill>
                <a:srgbClr val="286BD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1198E3F-7EB4-630E-7692-889D5041F197}"/>
                </a:ext>
              </a:extLst>
            </p:cNvPr>
            <p:cNvCxnSpPr/>
            <p:nvPr/>
          </p:nvCxnSpPr>
          <p:spPr>
            <a:xfrm>
              <a:off x="701458" y="5498927"/>
              <a:ext cx="4384109" cy="0"/>
            </a:xfrm>
            <a:prstGeom prst="line">
              <a:avLst/>
            </a:prstGeom>
            <a:ln>
              <a:solidFill>
                <a:srgbClr val="286BD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2A06A0-6BF9-8804-FE25-29FE4FF30769}"/>
                </a:ext>
              </a:extLst>
            </p:cNvPr>
            <p:cNvCxnSpPr/>
            <p:nvPr/>
          </p:nvCxnSpPr>
          <p:spPr>
            <a:xfrm>
              <a:off x="701458" y="5862181"/>
              <a:ext cx="4384109" cy="0"/>
            </a:xfrm>
            <a:prstGeom prst="line">
              <a:avLst/>
            </a:prstGeom>
            <a:ln>
              <a:solidFill>
                <a:srgbClr val="286BD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979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5000" fill="hold"/>
                                        <p:tgtEl>
                                          <p:spTgt spid="27"/>
                                        </p:tgtEl>
                                        <p:attrNameLst>
                                          <p:attrName>r</p:attrName>
                                        </p:attrNameLst>
                                      </p:cBhvr>
                                    </p:animRot>
                                  </p:childTnLst>
                                </p:cTn>
                              </p:par>
                              <p:par>
                                <p:cTn id="7"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8" dur="45000" fill="hold"/>
                                        <p:tgtEl>
                                          <p:spTgt spid="27"/>
                                        </p:tgtEl>
                                        <p:attrNameLst>
                                          <p:attrName>ppt_x</p:attrName>
                                          <p:attrName>ppt_y</p:attrName>
                                        </p:attrNameLst>
                                      </p:cBhvr>
                                      <p:rCtr x="49596" y="33981"/>
                                    </p:animMotion>
                                  </p:childTnLst>
                                </p:cTn>
                              </p:par>
                              <p:par>
                                <p:cTn id="9" presetID="10" presetClass="entr" presetSubtype="0" fill="hold" grpId="0" nodeType="withEffect">
                                  <p:stCondLst>
                                    <p:cond delay="3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6" presetClass="emph" presetSubtype="0" accel="100000" autoRev="1" fill="hold" grpId="1" nodeType="withEffect">
                                  <p:stCondLst>
                                    <p:cond delay="0"/>
                                  </p:stCondLst>
                                  <p:childTnLst>
                                    <p:animScale>
                                      <p:cBhvr>
                                        <p:cTn id="13" dur="300" fill="hold"/>
                                        <p:tgtEl>
                                          <p:spTgt spid="5"/>
                                        </p:tgtEl>
                                      </p:cBhvr>
                                      <p:by x="85000" y="85000"/>
                                    </p:animScale>
                                  </p:childTnLst>
                                </p:cTn>
                              </p:par>
                              <p:par>
                                <p:cTn id="14" presetID="10" presetClass="entr" presetSubtype="0" fill="hold" nodeType="withEffect">
                                  <p:stCondLst>
                                    <p:cond delay="3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6" presetClass="emph" presetSubtype="0" accel="100000" autoRev="1" fill="hold" nodeType="withEffect">
                                  <p:stCondLst>
                                    <p:cond delay="0"/>
                                  </p:stCondLst>
                                  <p:childTnLst>
                                    <p:animScale>
                                      <p:cBhvr>
                                        <p:cTn id="18" dur="300" fill="hold"/>
                                        <p:tgtEl>
                                          <p:spTgt spid="16"/>
                                        </p:tgtEl>
                                      </p:cBhvr>
                                      <p:by x="85000" y="85000"/>
                                    </p:animScale>
                                  </p:childTnLst>
                                </p:cTn>
                              </p:par>
                              <p:par>
                                <p:cTn id="19" presetID="10" presetClass="entr" presetSubtype="0" fill="hold" grpId="0" nodeType="withEffect">
                                  <p:stCondLst>
                                    <p:cond delay="3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6" presetClass="emph" presetSubtype="0" accel="100000" autoRev="1" fill="hold" grpId="1" nodeType="withEffect">
                                  <p:stCondLst>
                                    <p:cond delay="0"/>
                                  </p:stCondLst>
                                  <p:childTnLst>
                                    <p:animScale>
                                      <p:cBhvr>
                                        <p:cTn id="23" dur="300" fill="hold"/>
                                        <p:tgtEl>
                                          <p:spTgt spid="10"/>
                                        </p:tgtEl>
                                      </p:cBhvr>
                                      <p:by x="85000" y="85000"/>
                                    </p:animScale>
                                  </p:childTnLst>
                                </p:cTn>
                              </p:par>
                              <p:par>
                                <p:cTn id="24" presetID="10" presetClass="entr" presetSubtype="0" fill="hold" nodeType="withEffect">
                                  <p:stCondLst>
                                    <p:cond delay="3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6" presetClass="emph" presetSubtype="0" accel="100000" autoRev="1" fill="hold" nodeType="withEffect">
                                  <p:stCondLst>
                                    <p:cond delay="0"/>
                                  </p:stCondLst>
                                  <p:childTnLst>
                                    <p:animScale>
                                      <p:cBhvr>
                                        <p:cTn id="28" dur="300" fill="hold"/>
                                        <p:tgtEl>
                                          <p:spTgt spid="36"/>
                                        </p:tgtEl>
                                      </p:cBhvr>
                                      <p:by x="85000" y="85000"/>
                                    </p:animScale>
                                  </p:childTnLst>
                                </p:cTn>
                              </p:par>
                              <p:par>
                                <p:cTn id="29" presetID="10" presetClass="entr" presetSubtype="0" fill="hold" grpId="0" nodeType="withEffect">
                                  <p:stCondLst>
                                    <p:cond delay="30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6" presetClass="emph" presetSubtype="0" accel="50000" autoRev="1" fill="hold" grpId="1" nodeType="withEffect">
                                  <p:stCondLst>
                                    <p:cond delay="0"/>
                                  </p:stCondLst>
                                  <p:childTnLst>
                                    <p:animScale>
                                      <p:cBhvr>
                                        <p:cTn id="33" dur="300" fill="hold"/>
                                        <p:tgtEl>
                                          <p:spTgt spid="11"/>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11" grpId="0" animBg="1"/>
      <p:bldP spid="11" grpId="1" animBg="1"/>
      <p:bldP spid="10" grpId="0"/>
      <p:bldP spid="10" grpId="1"/>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B70FA-8AE7-F4BB-CB29-CA038D91FD4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7CD9869-EA3F-D78F-00CB-951EB76A5340}"/>
              </a:ext>
            </a:extLst>
          </p:cNvPr>
          <p:cNvSpPr txBox="1">
            <a:spLocks/>
          </p:cNvSpPr>
          <p:nvPr/>
        </p:nvSpPr>
        <p:spPr>
          <a:xfrm>
            <a:off x="7199551" y="2190157"/>
            <a:ext cx="4420949" cy="2477683"/>
          </a:xfrm>
          <a:prstGeom prst="rect">
            <a:avLst/>
          </a:prstGeom>
        </p:spPr>
        <p:txBody>
          <a:bodyPr anchor="ctr">
            <a:norm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sz="4000"/>
              <a:t>Module 00</a:t>
            </a:r>
          </a:p>
          <a:p>
            <a:r>
              <a:rPr lang="en-US" sz="2400">
                <a:solidFill>
                  <a:srgbClr val="BA3FC4"/>
                </a:solidFill>
              </a:rPr>
              <a:t>Deployment and setup</a:t>
            </a:r>
            <a:endParaRPr lang="en-US" sz="2400"/>
          </a:p>
        </p:txBody>
      </p:sp>
    </p:spTree>
    <p:extLst>
      <p:ext uri="{BB962C8B-B14F-4D97-AF65-F5344CB8AC3E}">
        <p14:creationId xmlns:p14="http://schemas.microsoft.com/office/powerpoint/2010/main" val="265104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045D7-2974-162B-7C3C-ADE292A1A1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EBD5F4-2861-EE8D-A08D-33B89382684C}"/>
              </a:ext>
            </a:extLst>
          </p:cNvPr>
          <p:cNvSpPr>
            <a:spLocks noGrp="1"/>
          </p:cNvSpPr>
          <p:nvPr>
            <p:ph type="title"/>
          </p:nvPr>
        </p:nvSpPr>
        <p:spPr/>
        <p:txBody>
          <a:bodyPr/>
          <a:lstStyle/>
          <a:p>
            <a:r>
              <a:rPr lang="en-US"/>
              <a:t>Goals</a:t>
            </a:r>
          </a:p>
        </p:txBody>
      </p:sp>
      <p:sp>
        <p:nvSpPr>
          <p:cNvPr id="3" name="Content Placeholder 2">
            <a:extLst>
              <a:ext uri="{FF2B5EF4-FFF2-40B4-BE49-F238E27FC236}">
                <a16:creationId xmlns:a16="http://schemas.microsoft.com/office/drawing/2014/main" id="{5F32906E-3622-6B0A-E603-10405A500AD5}"/>
              </a:ext>
            </a:extLst>
          </p:cNvPr>
          <p:cNvSpPr>
            <a:spLocks noGrp="1"/>
          </p:cNvSpPr>
          <p:nvPr>
            <p:ph sz="quarter" idx="27"/>
          </p:nvPr>
        </p:nvSpPr>
        <p:spPr>
          <a:xfrm>
            <a:off x="563564" y="1447800"/>
            <a:ext cx="10002836" cy="4732338"/>
          </a:xfrm>
        </p:spPr>
        <p:txBody>
          <a:bodyPr>
            <a:normAutofit/>
          </a:bodyPr>
          <a:lstStyle/>
          <a:p>
            <a:pPr algn="l">
              <a:buFont typeface="Arial" panose="020B0604020202020204" pitchFamily="34" charset="0"/>
              <a:buChar char="•"/>
            </a:pPr>
            <a:r>
              <a:rPr lang="en-US" sz="2800" b="0" i="0">
                <a:effectLst/>
                <a:latin typeface="-apple-system"/>
              </a:rPr>
              <a:t>Begin the deployment of the Azure Services</a:t>
            </a:r>
          </a:p>
          <a:p>
            <a:pPr algn="l">
              <a:buFont typeface="Arial" panose="020B0604020202020204" pitchFamily="34" charset="0"/>
              <a:buChar char="•"/>
            </a:pPr>
            <a:r>
              <a:rPr lang="en-US" sz="2800" b="0" i="0">
                <a:effectLst/>
                <a:latin typeface="-apple-system"/>
              </a:rPr>
              <a:t>Learn the structure and get an overview of this workshop</a:t>
            </a:r>
          </a:p>
          <a:p>
            <a:pPr algn="l">
              <a:buFont typeface="Arial" panose="020B0604020202020204" pitchFamily="34" charset="0"/>
              <a:buChar char="•"/>
            </a:pPr>
            <a:r>
              <a:rPr lang="en-US" sz="2800" b="0" i="0">
                <a:effectLst/>
                <a:latin typeface="-apple-system"/>
              </a:rPr>
              <a:t>Explore the core principals of multi-agent systems</a:t>
            </a:r>
          </a:p>
          <a:p>
            <a:pPr algn="l">
              <a:buFont typeface="Arial" panose="020B0604020202020204" pitchFamily="34" charset="0"/>
              <a:buChar char="•"/>
            </a:pPr>
            <a:r>
              <a:rPr lang="en-US" sz="2800" b="0" i="0">
                <a:effectLst/>
                <a:latin typeface="-apple-system"/>
              </a:rPr>
              <a:t>Complete the configuration of your local environment</a:t>
            </a:r>
          </a:p>
          <a:p>
            <a:pPr algn="l">
              <a:buFont typeface="Arial" panose="020B0604020202020204" pitchFamily="34" charset="0"/>
              <a:buChar char="•"/>
            </a:pPr>
            <a:r>
              <a:rPr lang="en-US" sz="2800" b="0" i="0">
                <a:effectLst/>
                <a:latin typeface="-apple-system"/>
              </a:rPr>
              <a:t>Compile and run the starter solution locally</a:t>
            </a:r>
          </a:p>
        </p:txBody>
      </p:sp>
      <p:sp>
        <p:nvSpPr>
          <p:cNvPr id="5" name="Footer Placeholder 4">
            <a:extLst>
              <a:ext uri="{FF2B5EF4-FFF2-40B4-BE49-F238E27FC236}">
                <a16:creationId xmlns:a16="http://schemas.microsoft.com/office/drawing/2014/main" id="{45DC9488-2C38-CF52-342D-A655A7E1C3BF}"/>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E25AA38B-78B4-D3F8-BAC6-4BE6D6BF788F}"/>
              </a:ext>
            </a:extLst>
          </p:cNvPr>
          <p:cNvSpPr>
            <a:spLocks noGrp="1"/>
          </p:cNvSpPr>
          <p:nvPr>
            <p:ph type="sldNum" sz="quarter" idx="30"/>
          </p:nvPr>
        </p:nvSpPr>
        <p:spPr/>
        <p:txBody>
          <a:bodyPr/>
          <a:lstStyle/>
          <a:p>
            <a:fld id="{B1356FBF-028C-F74E-A7B4-9B8ED246DD1B}" type="slidenum">
              <a:rPr lang="en-US" smtClean="0"/>
              <a:pPr/>
              <a:t>16</a:t>
            </a:fld>
            <a:endParaRPr lang="en-US"/>
          </a:p>
        </p:txBody>
      </p:sp>
    </p:spTree>
    <p:extLst>
      <p:ext uri="{BB962C8B-B14F-4D97-AF65-F5344CB8AC3E}">
        <p14:creationId xmlns:p14="http://schemas.microsoft.com/office/powerpoint/2010/main" val="118622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35312-7602-1A59-3BE0-40235463573E}"/>
              </a:ext>
            </a:extLst>
          </p:cNvPr>
          <p:cNvSpPr>
            <a:spLocks noGrp="1"/>
          </p:cNvSpPr>
          <p:nvPr>
            <p:ph type="title"/>
          </p:nvPr>
        </p:nvSpPr>
        <p:spPr/>
        <p:txBody>
          <a:bodyPr>
            <a:normAutofit/>
          </a:bodyPr>
          <a:lstStyle/>
          <a:p>
            <a:r>
              <a:rPr lang="en-US" sz="4000"/>
              <a:t>Module 01</a:t>
            </a:r>
            <a:br>
              <a:rPr lang="en-US" sz="4000"/>
            </a:br>
            <a:r>
              <a:rPr lang="en-US" sz="2400">
                <a:solidFill>
                  <a:srgbClr val="BA3FC4"/>
                </a:solidFill>
              </a:rPr>
              <a:t>Creating your first agent</a:t>
            </a:r>
            <a:endParaRPr lang="en-US" sz="4000">
              <a:solidFill>
                <a:srgbClr val="BA3FC4"/>
              </a:solidFill>
            </a:endParaRPr>
          </a:p>
        </p:txBody>
      </p:sp>
    </p:spTree>
    <p:extLst>
      <p:ext uri="{BB962C8B-B14F-4D97-AF65-F5344CB8AC3E}">
        <p14:creationId xmlns:p14="http://schemas.microsoft.com/office/powerpoint/2010/main" val="398016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EBBE6-C503-830F-FB91-86FACB6A9F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9DBAB2-4E3D-E10A-13DC-C2AFFB777F4C}"/>
              </a:ext>
            </a:extLst>
          </p:cNvPr>
          <p:cNvSpPr>
            <a:spLocks noGrp="1"/>
          </p:cNvSpPr>
          <p:nvPr>
            <p:ph type="title"/>
          </p:nvPr>
        </p:nvSpPr>
        <p:spPr/>
        <p:txBody>
          <a:bodyPr/>
          <a:lstStyle/>
          <a:p>
            <a:r>
              <a:rPr lang="en-US"/>
              <a:t>Module 01 Goals</a:t>
            </a:r>
          </a:p>
        </p:txBody>
      </p:sp>
      <p:sp>
        <p:nvSpPr>
          <p:cNvPr id="3" name="Content Placeholder 2">
            <a:extLst>
              <a:ext uri="{FF2B5EF4-FFF2-40B4-BE49-F238E27FC236}">
                <a16:creationId xmlns:a16="http://schemas.microsoft.com/office/drawing/2014/main" id="{D295F909-D87B-6616-1AC9-FCBEEC13014B}"/>
              </a:ext>
            </a:extLst>
          </p:cNvPr>
          <p:cNvSpPr>
            <a:spLocks noGrp="1"/>
          </p:cNvSpPr>
          <p:nvPr>
            <p:ph sz="quarter" idx="27"/>
          </p:nvPr>
        </p:nvSpPr>
        <p:spPr>
          <a:xfrm>
            <a:off x="563564" y="1447800"/>
            <a:ext cx="11412846" cy="4732338"/>
          </a:xfrm>
        </p:spPr>
        <p:txBody>
          <a:bodyPr>
            <a:normAutofit/>
          </a:bodyPr>
          <a:lstStyle/>
          <a:p>
            <a:pPr algn="l">
              <a:buFont typeface="Arial" panose="020B0604020202020204" pitchFamily="34" charset="0"/>
              <a:buChar char="•"/>
            </a:pPr>
            <a:r>
              <a:rPr lang="en-US" sz="2800" b="0" i="0">
                <a:effectLst/>
                <a:latin typeface="+mj-lt"/>
              </a:rPr>
              <a:t>Learn the basics for Semantic Kernel Agent Framework and </a:t>
            </a:r>
            <a:r>
              <a:rPr lang="en-US" sz="2800" b="0" i="0" err="1">
                <a:effectLst/>
                <a:latin typeface="+mj-lt"/>
              </a:rPr>
              <a:t>LangGraph</a:t>
            </a:r>
            <a:endParaRPr lang="en-US" sz="2800" b="0" i="0">
              <a:effectLst/>
              <a:latin typeface="+mj-lt"/>
            </a:endParaRPr>
          </a:p>
          <a:p>
            <a:pPr algn="l">
              <a:buFont typeface="Arial" panose="020B0604020202020204" pitchFamily="34" charset="0"/>
              <a:buChar char="•"/>
            </a:pPr>
            <a:r>
              <a:rPr lang="en-US" sz="2800" b="0" i="0">
                <a:effectLst/>
                <a:latin typeface="+mj-lt"/>
              </a:rPr>
              <a:t>Learn how to integrate agent frameworks to Azure OpenAI</a:t>
            </a:r>
          </a:p>
          <a:p>
            <a:pPr algn="l">
              <a:buFont typeface="Arial" panose="020B0604020202020204" pitchFamily="34" charset="0"/>
              <a:buChar char="•"/>
            </a:pPr>
            <a:r>
              <a:rPr lang="en-US" sz="2800" b="0" i="0">
                <a:effectLst/>
                <a:latin typeface="+mj-lt"/>
              </a:rPr>
              <a:t>Build a simple chat agent</a:t>
            </a:r>
          </a:p>
        </p:txBody>
      </p:sp>
      <p:sp>
        <p:nvSpPr>
          <p:cNvPr id="5" name="Footer Placeholder 4">
            <a:extLst>
              <a:ext uri="{FF2B5EF4-FFF2-40B4-BE49-F238E27FC236}">
                <a16:creationId xmlns:a16="http://schemas.microsoft.com/office/drawing/2014/main" id="{12890784-743B-6BC8-7203-C5108C85B17C}"/>
              </a:ext>
            </a:extLst>
          </p:cNvPr>
          <p:cNvSpPr>
            <a:spLocks noGrp="1"/>
          </p:cNvSpPr>
          <p:nvPr>
            <p:ph type="ftr" sz="quarter" idx="29"/>
          </p:nvPr>
        </p:nvSpPr>
        <p:spPr/>
        <p:txBody>
          <a:bodyPr/>
          <a:lstStyle/>
          <a:p>
            <a:r>
              <a:rPr lang="en-US">
                <a:latin typeface="+mj-lt"/>
              </a:rPr>
              <a:t>Microsoft Fabric Community Conference 2025</a:t>
            </a:r>
          </a:p>
        </p:txBody>
      </p:sp>
      <p:sp>
        <p:nvSpPr>
          <p:cNvPr id="6" name="Slide Number Placeholder 5">
            <a:extLst>
              <a:ext uri="{FF2B5EF4-FFF2-40B4-BE49-F238E27FC236}">
                <a16:creationId xmlns:a16="http://schemas.microsoft.com/office/drawing/2014/main" id="{9B3FCEED-0468-B7A6-73B5-8568DC133D60}"/>
              </a:ext>
            </a:extLst>
          </p:cNvPr>
          <p:cNvSpPr>
            <a:spLocks noGrp="1"/>
          </p:cNvSpPr>
          <p:nvPr>
            <p:ph type="sldNum" sz="quarter" idx="30"/>
          </p:nvPr>
        </p:nvSpPr>
        <p:spPr/>
        <p:txBody>
          <a:bodyPr/>
          <a:lstStyle/>
          <a:p>
            <a:fld id="{B1356FBF-028C-F74E-A7B4-9B8ED246DD1B}" type="slidenum">
              <a:rPr lang="en-US" smtClean="0">
                <a:latin typeface="+mj-lt"/>
              </a:rPr>
              <a:pPr/>
              <a:t>18</a:t>
            </a:fld>
            <a:endParaRPr lang="en-US">
              <a:latin typeface="+mj-lt"/>
            </a:endParaRPr>
          </a:p>
        </p:txBody>
      </p:sp>
    </p:spTree>
    <p:extLst>
      <p:ext uri="{BB962C8B-B14F-4D97-AF65-F5344CB8AC3E}">
        <p14:creationId xmlns:p14="http://schemas.microsoft.com/office/powerpoint/2010/main" val="40626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5122F16-401E-8329-9EED-0134CA500FDD}"/>
              </a:ext>
            </a:extLst>
          </p:cNvPr>
          <p:cNvSpPr>
            <a:spLocks noGrp="1"/>
          </p:cNvSpPr>
          <p:nvPr>
            <p:ph type="title"/>
          </p:nvPr>
        </p:nvSpPr>
        <p:spPr>
          <a:xfrm>
            <a:off x="563880" y="503396"/>
            <a:ext cx="11064240" cy="724535"/>
          </a:xfrm>
        </p:spPr>
        <p:txBody>
          <a:bodyPr/>
          <a:lstStyle/>
          <a:p>
            <a:r>
              <a:rPr lang="en-US" dirty="0"/>
              <a:t>Introduction to </a:t>
            </a:r>
            <a:r>
              <a:rPr lang="en-US" dirty="0" err="1"/>
              <a:t>LangGraph</a:t>
            </a:r>
            <a:endParaRPr lang="en-US" dirty="0"/>
          </a:p>
        </p:txBody>
      </p:sp>
      <p:sp>
        <p:nvSpPr>
          <p:cNvPr id="3" name="TextBox 2">
            <a:extLst>
              <a:ext uri="{FF2B5EF4-FFF2-40B4-BE49-F238E27FC236}">
                <a16:creationId xmlns:a16="http://schemas.microsoft.com/office/drawing/2014/main" id="{BD5679F2-4E44-2325-1D3F-42C5F6E6B541}"/>
              </a:ext>
            </a:extLst>
          </p:cNvPr>
          <p:cNvSpPr txBox="1"/>
          <p:nvPr/>
        </p:nvSpPr>
        <p:spPr>
          <a:xfrm>
            <a:off x="563880" y="1227931"/>
            <a:ext cx="10713720" cy="5632311"/>
          </a:xfrm>
          <a:prstGeom prst="rect">
            <a:avLst/>
          </a:prstGeom>
          <a:noFill/>
        </p:spPr>
        <p:txBody>
          <a:bodyPr wrap="square" rtlCol="0">
            <a:spAutoFit/>
          </a:bodyPr>
          <a:lstStyle/>
          <a:p>
            <a:r>
              <a:rPr lang="en-US" sz="2000" dirty="0"/>
              <a:t>An intuitive, open-source framework for building multi-agent AI workflows and orchestrations in Python.</a:t>
            </a:r>
          </a:p>
          <a:p>
            <a:endParaRPr lang="en-US" sz="2000" dirty="0"/>
          </a:p>
          <a:p>
            <a:r>
              <a:rPr lang="en-US" sz="2000" dirty="0"/>
              <a:t>It simplifies the integration of language models, external tools, and APIs, allowing developers to rapidly construct complex AI systems without repetitive coding.</a:t>
            </a:r>
          </a:p>
          <a:p>
            <a:endParaRPr lang="en-US" sz="2000" dirty="0"/>
          </a:p>
          <a:p>
            <a:r>
              <a:rPr lang="en-US" sz="2000" dirty="0"/>
              <a:t>It also facilitates clear state management, agent coordination, and robust control flows to streamline development of scalable AI solutions.</a:t>
            </a:r>
          </a:p>
          <a:p>
            <a:pPr marL="285750" indent="-285750">
              <a:buFont typeface="Arial" panose="020B0604020202020204" pitchFamily="34" charset="0"/>
              <a:buChar char="•"/>
            </a:pPr>
            <a:endParaRPr lang="en-US" sz="2000" dirty="0"/>
          </a:p>
          <a:p>
            <a:r>
              <a:rPr lang="en-US" sz="2000" b="1" dirty="0">
                <a:solidFill>
                  <a:schemeClr val="accent2"/>
                </a:solidFill>
              </a:rPr>
              <a:t>Key features</a:t>
            </a:r>
          </a:p>
          <a:p>
            <a:pPr marL="742950" lvl="1" indent="-285750">
              <a:buFont typeface="Arial" panose="020B0604020202020204" pitchFamily="34" charset="0"/>
              <a:buChar char="•"/>
            </a:pPr>
            <a:r>
              <a:rPr lang="en-US" sz="2000" dirty="0"/>
              <a:t>Agent Routing and Flow Control</a:t>
            </a:r>
          </a:p>
          <a:p>
            <a:pPr marL="742950" lvl="1" indent="-285750">
              <a:buFont typeface="Arial" panose="020B0604020202020204" pitchFamily="34" charset="0"/>
              <a:buChar char="•"/>
            </a:pPr>
            <a:r>
              <a:rPr lang="en-US" sz="2000" dirty="0"/>
              <a:t>Multi-Agent Collaboration</a:t>
            </a:r>
          </a:p>
          <a:p>
            <a:pPr marL="742950" lvl="1" indent="-285750">
              <a:buFont typeface="Arial" panose="020B0604020202020204" pitchFamily="34" charset="0"/>
              <a:buChar char="•"/>
            </a:pPr>
            <a:r>
              <a:rPr lang="en-US" sz="2000" dirty="0"/>
              <a:t>Checkpointing and Memory Management</a:t>
            </a:r>
          </a:p>
          <a:p>
            <a:pPr marL="742950" lvl="1" indent="-285750">
              <a:buFont typeface="Arial" panose="020B0604020202020204" pitchFamily="34" charset="0"/>
              <a:buChar char="•"/>
            </a:pPr>
            <a:r>
              <a:rPr lang="en-US" sz="2000" dirty="0"/>
              <a:t>Integrated Tool Calling</a:t>
            </a:r>
          </a:p>
          <a:p>
            <a:pPr marL="742950" lvl="1" indent="-285750">
              <a:buFont typeface="Arial" panose="020B0604020202020204" pitchFamily="34" charset="0"/>
              <a:buChar char="•"/>
            </a:pPr>
            <a:r>
              <a:rPr lang="en-US" sz="2000" dirty="0"/>
              <a:t>Can leverage </a:t>
            </a:r>
            <a:r>
              <a:rPr lang="en-US" sz="2000" dirty="0" err="1"/>
              <a:t>LangChain</a:t>
            </a:r>
            <a:r>
              <a:rPr lang="en-US" sz="2000" dirty="0"/>
              <a:t> capabilities</a:t>
            </a:r>
          </a:p>
          <a:p>
            <a:pPr marL="742950" lvl="1" indent="-285750">
              <a:buFont typeface="Arial" panose="020B0604020202020204" pitchFamily="34" charset="0"/>
              <a:buChar char="•"/>
            </a:pPr>
            <a:r>
              <a:rPr lang="en-US" sz="2000" dirty="0"/>
              <a:t>Flexible State Management</a:t>
            </a:r>
          </a:p>
          <a:p>
            <a:pPr marL="742950" lvl="1" indent="-285750">
              <a:buFont typeface="Arial" panose="020B0604020202020204" pitchFamily="34" charset="0"/>
              <a:buChar char="•"/>
            </a:pPr>
            <a:r>
              <a:rPr lang="en-US" sz="2000" dirty="0"/>
              <a:t>Time Travel for Debugging and Analysis</a:t>
            </a:r>
          </a:p>
          <a:p>
            <a:pPr marL="285750" indent="-285750">
              <a:buFont typeface="Arial" panose="020B0604020202020204" pitchFamily="34" charset="0"/>
              <a:buChar char="•"/>
            </a:pPr>
            <a:endParaRPr lang="en-US" sz="2000" dirty="0"/>
          </a:p>
        </p:txBody>
      </p:sp>
      <p:pic>
        <p:nvPicPr>
          <p:cNvPr id="1030" name="Picture 6" descr="Libraries You MUST Know For Building AI Agents in 2025 | by BOUKOUFFALLAH  ABDALLAH | Medium">
            <a:extLst>
              <a:ext uri="{FF2B5EF4-FFF2-40B4-BE49-F238E27FC236}">
                <a16:creationId xmlns:a16="http://schemas.microsoft.com/office/drawing/2014/main" id="{AD3A624B-B464-B7B6-7210-DFCCD6446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2449" y="3543225"/>
            <a:ext cx="2915151" cy="2924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06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1F07-F9FC-4655-4D46-00B1E1C7B6C4}"/>
              </a:ext>
            </a:extLst>
          </p:cNvPr>
          <p:cNvSpPr>
            <a:spLocks noGrp="1"/>
          </p:cNvSpPr>
          <p:nvPr>
            <p:ph type="title"/>
          </p:nvPr>
        </p:nvSpPr>
        <p:spPr>
          <a:xfrm>
            <a:off x="6465454" y="1747320"/>
            <a:ext cx="5634182" cy="2062103"/>
          </a:xfrm>
        </p:spPr>
        <p:txBody>
          <a:bodyPr/>
          <a:lstStyle/>
          <a:p>
            <a:r>
              <a:rPr lang="en-US" sz="3200" b="0" i="0">
                <a:solidFill>
                  <a:srgbClr val="091F2C"/>
                </a:solidFill>
                <a:effectLst/>
                <a:latin typeface="Montserrat"/>
                <a:cs typeface="Segoe Sans Display"/>
              </a:rPr>
              <a:t>Build Multi-Agent Applications in C# or Python Using Azure Cosmos DB</a:t>
            </a:r>
            <a:endParaRPr lang="en-US" sz="3200">
              <a:latin typeface="Montserrat"/>
              <a:cs typeface="Segoe Sans Display"/>
            </a:endParaRPr>
          </a:p>
        </p:txBody>
      </p:sp>
      <p:sp>
        <p:nvSpPr>
          <p:cNvPr id="3" name="Subtitle 2">
            <a:extLst>
              <a:ext uri="{FF2B5EF4-FFF2-40B4-BE49-F238E27FC236}">
                <a16:creationId xmlns:a16="http://schemas.microsoft.com/office/drawing/2014/main" id="{8FCF9DE9-D771-9DD4-2001-1D12818E6B27}"/>
              </a:ext>
            </a:extLst>
          </p:cNvPr>
          <p:cNvSpPr>
            <a:spLocks noGrp="1"/>
          </p:cNvSpPr>
          <p:nvPr>
            <p:ph type="subTitle" idx="1"/>
          </p:nvPr>
        </p:nvSpPr>
        <p:spPr>
          <a:xfrm>
            <a:off x="6451006" y="4078812"/>
            <a:ext cx="2255982" cy="457200"/>
          </a:xfrm>
        </p:spPr>
        <p:txBody>
          <a:bodyPr/>
          <a:lstStyle/>
          <a:p>
            <a:r>
              <a:rPr lang="en-US" sz="1600" b="1">
                <a:solidFill>
                  <a:schemeClr val="accent3"/>
                </a:solidFill>
              </a:rPr>
              <a:t>Presented by</a:t>
            </a:r>
          </a:p>
        </p:txBody>
      </p:sp>
      <p:sp>
        <p:nvSpPr>
          <p:cNvPr id="4" name="Subtitle 2">
            <a:extLst>
              <a:ext uri="{FF2B5EF4-FFF2-40B4-BE49-F238E27FC236}">
                <a16:creationId xmlns:a16="http://schemas.microsoft.com/office/drawing/2014/main" id="{3A515E90-FA64-40CE-E42E-E3D1B1C4E72F}"/>
              </a:ext>
            </a:extLst>
          </p:cNvPr>
          <p:cNvSpPr txBox="1">
            <a:spLocks/>
          </p:cNvSpPr>
          <p:nvPr/>
        </p:nvSpPr>
        <p:spPr>
          <a:xfrm>
            <a:off x="8305520" y="6270811"/>
            <a:ext cx="2560320"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rgbClr val="000000"/>
                </a:solidFill>
                <a:latin typeface="Segoe Sans Display" pitchFamily="2" charset="0"/>
                <a:ea typeface="+mn-ea"/>
                <a:cs typeface="Segoe Sans Display"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00" b="1"/>
              <a:t>Mark Brown</a:t>
            </a:r>
            <a:br>
              <a:rPr lang="en-US" sz="1100" b="1"/>
            </a:br>
            <a:r>
              <a:rPr lang="en-US" sz="1000"/>
              <a:t>Principal PM Manager</a:t>
            </a:r>
          </a:p>
          <a:p>
            <a:pPr marL="176213"/>
            <a:endParaRPr lang="en-US" sz="1100" b="1" i="0">
              <a:effectLst/>
            </a:endParaRPr>
          </a:p>
          <a:p>
            <a:pPr marL="176213"/>
            <a:br>
              <a:rPr lang="en-US" sz="1000"/>
            </a:br>
            <a:endParaRPr lang="en-US" sz="1050"/>
          </a:p>
        </p:txBody>
      </p:sp>
      <p:sp>
        <p:nvSpPr>
          <p:cNvPr id="5" name="Subtitle 2">
            <a:extLst>
              <a:ext uri="{FF2B5EF4-FFF2-40B4-BE49-F238E27FC236}">
                <a16:creationId xmlns:a16="http://schemas.microsoft.com/office/drawing/2014/main" id="{44D012A4-1005-1982-97CD-66D2B048BA94}"/>
              </a:ext>
            </a:extLst>
          </p:cNvPr>
          <p:cNvSpPr txBox="1">
            <a:spLocks/>
          </p:cNvSpPr>
          <p:nvPr/>
        </p:nvSpPr>
        <p:spPr>
          <a:xfrm>
            <a:off x="8291071" y="4414140"/>
            <a:ext cx="2286000"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rgbClr val="000000"/>
                </a:solidFill>
                <a:latin typeface="Segoe Sans Display" pitchFamily="2" charset="0"/>
                <a:ea typeface="+mn-ea"/>
                <a:cs typeface="Segoe Sans Display"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a:t>Sandeep Nair</a:t>
            </a:r>
            <a:br>
              <a:rPr lang="en-US" sz="1100"/>
            </a:br>
            <a:r>
              <a:rPr lang="en-US" sz="1100"/>
              <a:t>Senior Program Manager</a:t>
            </a:r>
            <a:endParaRPr lang="en-US" sz="1200"/>
          </a:p>
        </p:txBody>
      </p:sp>
      <p:sp>
        <p:nvSpPr>
          <p:cNvPr id="6" name="Subtitle 2">
            <a:extLst>
              <a:ext uri="{FF2B5EF4-FFF2-40B4-BE49-F238E27FC236}">
                <a16:creationId xmlns:a16="http://schemas.microsoft.com/office/drawing/2014/main" id="{702DB0D8-55BF-5CF5-4498-1609BFE4A6F3}"/>
              </a:ext>
            </a:extLst>
          </p:cNvPr>
          <p:cNvSpPr txBox="1">
            <a:spLocks/>
          </p:cNvSpPr>
          <p:nvPr/>
        </p:nvSpPr>
        <p:spPr>
          <a:xfrm>
            <a:off x="10131136" y="4414140"/>
            <a:ext cx="2286000"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rgbClr val="000000"/>
                </a:solidFill>
                <a:latin typeface="Segoe Sans Display" pitchFamily="2" charset="0"/>
                <a:ea typeface="+mn-ea"/>
                <a:cs typeface="Segoe Sans Display"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a:t>James Codella, PhD</a:t>
            </a:r>
            <a:br>
              <a:rPr lang="en-US" sz="1100" b="1"/>
            </a:br>
            <a:r>
              <a:rPr lang="en-US" sz="1100"/>
              <a:t>Principal Product Manager</a:t>
            </a:r>
            <a:br>
              <a:rPr lang="en-US" sz="1100"/>
            </a:br>
            <a:endParaRPr lang="en-US" sz="1200"/>
          </a:p>
        </p:txBody>
      </p:sp>
      <p:sp>
        <p:nvSpPr>
          <p:cNvPr id="7" name="Subtitle 2">
            <a:extLst>
              <a:ext uri="{FF2B5EF4-FFF2-40B4-BE49-F238E27FC236}">
                <a16:creationId xmlns:a16="http://schemas.microsoft.com/office/drawing/2014/main" id="{E7002FF3-12B2-D46D-9ED3-8065BD10D017}"/>
              </a:ext>
            </a:extLst>
          </p:cNvPr>
          <p:cNvSpPr txBox="1">
            <a:spLocks/>
          </p:cNvSpPr>
          <p:nvPr/>
        </p:nvSpPr>
        <p:spPr>
          <a:xfrm>
            <a:off x="6465454" y="5603122"/>
            <a:ext cx="2537691" cy="36049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rgbClr val="000000"/>
                </a:solidFill>
                <a:latin typeface="Segoe Sans Display" pitchFamily="2" charset="0"/>
                <a:ea typeface="+mn-ea"/>
                <a:cs typeface="Segoe Sans Display"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6213" indent="-176213"/>
            <a:r>
              <a:rPr lang="en-US" sz="1200" b="1">
                <a:solidFill>
                  <a:schemeClr val="accent3"/>
                </a:solidFill>
              </a:rPr>
              <a:t>Architects</a:t>
            </a:r>
            <a:br>
              <a:rPr lang="en-US" sz="1100"/>
            </a:br>
            <a:br>
              <a:rPr lang="en-US" sz="1000"/>
            </a:br>
            <a:endParaRPr lang="en-US" sz="1100"/>
          </a:p>
        </p:txBody>
      </p:sp>
      <p:sp>
        <p:nvSpPr>
          <p:cNvPr id="8" name="Subtitle 2">
            <a:extLst>
              <a:ext uri="{FF2B5EF4-FFF2-40B4-BE49-F238E27FC236}">
                <a16:creationId xmlns:a16="http://schemas.microsoft.com/office/drawing/2014/main" id="{0443E3A2-FCB5-9C24-F0CF-6ACC3AED3B75}"/>
              </a:ext>
            </a:extLst>
          </p:cNvPr>
          <p:cNvSpPr txBox="1">
            <a:spLocks/>
          </p:cNvSpPr>
          <p:nvPr/>
        </p:nvSpPr>
        <p:spPr>
          <a:xfrm>
            <a:off x="6465454" y="6273958"/>
            <a:ext cx="2560320"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rgbClr val="000000"/>
                </a:solidFill>
                <a:latin typeface="Segoe Sans Display" pitchFamily="2" charset="0"/>
                <a:ea typeface="+mn-ea"/>
                <a:cs typeface="Segoe Sans Display"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00" b="1" err="1"/>
              <a:t>Sajeetharan</a:t>
            </a:r>
            <a:r>
              <a:rPr lang="en-US" sz="1100" b="1"/>
              <a:t> </a:t>
            </a:r>
            <a:r>
              <a:rPr lang="en-US" sz="1100" b="1" err="1"/>
              <a:t>Sinnathurai</a:t>
            </a:r>
            <a:br>
              <a:rPr lang="en-US" sz="1000" b="1"/>
            </a:br>
            <a:r>
              <a:rPr lang="en-US" sz="1000"/>
              <a:t>Principal Program Manager</a:t>
            </a:r>
          </a:p>
        </p:txBody>
      </p:sp>
      <p:sp>
        <p:nvSpPr>
          <p:cNvPr id="9" name="Subtitle 2">
            <a:extLst>
              <a:ext uri="{FF2B5EF4-FFF2-40B4-BE49-F238E27FC236}">
                <a16:creationId xmlns:a16="http://schemas.microsoft.com/office/drawing/2014/main" id="{45E9B06B-5C09-FF04-E217-4EF824C92367}"/>
              </a:ext>
            </a:extLst>
          </p:cNvPr>
          <p:cNvSpPr txBox="1">
            <a:spLocks/>
          </p:cNvSpPr>
          <p:nvPr/>
        </p:nvSpPr>
        <p:spPr>
          <a:xfrm>
            <a:off x="8305520" y="5815983"/>
            <a:ext cx="2560320"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rgbClr val="000000"/>
                </a:solidFill>
                <a:latin typeface="Segoe Sans Display" pitchFamily="2" charset="0"/>
                <a:ea typeface="+mn-ea"/>
                <a:cs typeface="Segoe Sans Display"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00" b="1" i="0">
                <a:effectLst/>
              </a:rPr>
              <a:t>Abhishek Gupta</a:t>
            </a:r>
            <a:br>
              <a:rPr lang="en-US" sz="1100" b="1" i="0">
                <a:effectLst/>
              </a:rPr>
            </a:br>
            <a:r>
              <a:rPr lang="en-US" sz="1000"/>
              <a:t>Principal Program Manager</a:t>
            </a:r>
          </a:p>
        </p:txBody>
      </p:sp>
      <p:sp>
        <p:nvSpPr>
          <p:cNvPr id="11" name="Subtitle 2">
            <a:extLst>
              <a:ext uri="{FF2B5EF4-FFF2-40B4-BE49-F238E27FC236}">
                <a16:creationId xmlns:a16="http://schemas.microsoft.com/office/drawing/2014/main" id="{99E07EC4-E234-94B1-3D46-8DA1FDC79FC4}"/>
              </a:ext>
            </a:extLst>
          </p:cNvPr>
          <p:cNvSpPr txBox="1">
            <a:spLocks/>
          </p:cNvSpPr>
          <p:nvPr/>
        </p:nvSpPr>
        <p:spPr>
          <a:xfrm>
            <a:off x="6465454" y="5800063"/>
            <a:ext cx="2560320"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rgbClr val="000000"/>
                </a:solidFill>
                <a:latin typeface="Segoe Sans Display" pitchFamily="2" charset="0"/>
                <a:ea typeface="+mn-ea"/>
                <a:cs typeface="Segoe Sans Display"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00" b="1"/>
              <a:t>Theo Van Kraay</a:t>
            </a:r>
            <a:br>
              <a:rPr lang="en-US" sz="1000" b="1"/>
            </a:br>
            <a:r>
              <a:rPr lang="en-US" sz="1000"/>
              <a:t>Principal Program Manager</a:t>
            </a:r>
          </a:p>
        </p:txBody>
      </p:sp>
      <p:sp>
        <p:nvSpPr>
          <p:cNvPr id="12" name="Subtitle 2">
            <a:extLst>
              <a:ext uri="{FF2B5EF4-FFF2-40B4-BE49-F238E27FC236}">
                <a16:creationId xmlns:a16="http://schemas.microsoft.com/office/drawing/2014/main" id="{78636CC5-D482-83D3-0997-D1084894B3F6}"/>
              </a:ext>
            </a:extLst>
          </p:cNvPr>
          <p:cNvSpPr txBox="1">
            <a:spLocks/>
          </p:cNvSpPr>
          <p:nvPr/>
        </p:nvSpPr>
        <p:spPr>
          <a:xfrm>
            <a:off x="6451006" y="4414140"/>
            <a:ext cx="2286000"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rgbClr val="000000"/>
                </a:solidFill>
                <a:latin typeface="Segoe Sans Display" pitchFamily="2" charset="0"/>
                <a:ea typeface="+mn-ea"/>
                <a:cs typeface="Segoe Sans Display"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err="1"/>
              <a:t>Aaysuh</a:t>
            </a:r>
            <a:r>
              <a:rPr lang="en-US" sz="1400" b="1"/>
              <a:t> Kataria</a:t>
            </a:r>
            <a:br>
              <a:rPr lang="en-US" sz="1600" b="1"/>
            </a:br>
            <a:r>
              <a:rPr lang="en-US" sz="1100"/>
              <a:t>Software Engineer 2</a:t>
            </a:r>
            <a:br>
              <a:rPr lang="en-US" sz="1100"/>
            </a:br>
            <a:endParaRPr lang="en-US" sz="1200"/>
          </a:p>
        </p:txBody>
      </p:sp>
    </p:spTree>
    <p:extLst>
      <p:ext uri="{BB962C8B-B14F-4D97-AF65-F5344CB8AC3E}">
        <p14:creationId xmlns:p14="http://schemas.microsoft.com/office/powerpoint/2010/main" val="259239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2F2A2-5CE7-5012-F7F6-C7CFDF8E1467}"/>
            </a:ext>
          </a:extLst>
        </p:cNvPr>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16DEAEB-E4DC-16E1-618B-A95CB426A270}"/>
              </a:ext>
            </a:extLst>
          </p:cNvPr>
          <p:cNvSpPr txBox="1">
            <a:spLocks/>
          </p:cNvSpPr>
          <p:nvPr/>
        </p:nvSpPr>
        <p:spPr>
          <a:xfrm>
            <a:off x="516091" y="1138198"/>
            <a:ext cx="5394960" cy="5212080"/>
          </a:xfrm>
          <a:prstGeom prst="rect">
            <a:avLst/>
          </a:prstGeom>
          <a:solidFill>
            <a:schemeClr val="bg2">
              <a:lumMod val="95000"/>
              <a:alpha val="71000"/>
            </a:schemeClr>
          </a:solidFill>
          <a:ln>
            <a:noFill/>
          </a:ln>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70C0"/>
                </a:solidFill>
                <a:latin typeface="+mj-lt"/>
              </a:rPr>
              <a:t>Components</a:t>
            </a:r>
          </a:p>
        </p:txBody>
      </p:sp>
      <p:sp>
        <p:nvSpPr>
          <p:cNvPr id="9" name="Footer Placeholder 8">
            <a:extLst>
              <a:ext uri="{FF2B5EF4-FFF2-40B4-BE49-F238E27FC236}">
                <a16:creationId xmlns:a16="http://schemas.microsoft.com/office/drawing/2014/main" id="{CE7B2426-5222-64F9-9455-C2973235ED55}"/>
              </a:ext>
            </a:extLst>
          </p:cNvPr>
          <p:cNvSpPr>
            <a:spLocks noGrp="1"/>
          </p:cNvSpPr>
          <p:nvPr>
            <p:ph type="ftr" sz="quarter" idx="30"/>
          </p:nvPr>
        </p:nvSpPr>
        <p:spPr/>
        <p:txBody>
          <a:bodyPr/>
          <a:lstStyle/>
          <a:p>
            <a:r>
              <a:rPr lang="en-US">
                <a:latin typeface="+mj-lt"/>
              </a:rPr>
              <a:t>Microsoft Fabric Community Conference 2025</a:t>
            </a:r>
          </a:p>
        </p:txBody>
      </p:sp>
      <p:sp>
        <p:nvSpPr>
          <p:cNvPr id="10" name="Slide Number Placeholder 9">
            <a:extLst>
              <a:ext uri="{FF2B5EF4-FFF2-40B4-BE49-F238E27FC236}">
                <a16:creationId xmlns:a16="http://schemas.microsoft.com/office/drawing/2014/main" id="{EC9DC608-3E19-DE57-3955-565DA1B46B13}"/>
              </a:ext>
            </a:extLst>
          </p:cNvPr>
          <p:cNvSpPr>
            <a:spLocks noGrp="1"/>
          </p:cNvSpPr>
          <p:nvPr>
            <p:ph type="sldNum" sz="quarter" idx="31"/>
          </p:nvPr>
        </p:nvSpPr>
        <p:spPr/>
        <p:txBody>
          <a:bodyPr/>
          <a:lstStyle/>
          <a:p>
            <a:fld id="{B1356FBF-028C-F74E-A7B4-9B8ED246DD1B}" type="slidenum">
              <a:rPr lang="en-US" smtClean="0">
                <a:latin typeface="+mj-lt"/>
              </a:rPr>
              <a:pPr/>
              <a:t>20</a:t>
            </a:fld>
            <a:endParaRPr lang="en-US">
              <a:latin typeface="+mj-lt"/>
            </a:endParaRPr>
          </a:p>
        </p:txBody>
      </p:sp>
      <p:sp>
        <p:nvSpPr>
          <p:cNvPr id="11" name="Title 1">
            <a:extLst>
              <a:ext uri="{FF2B5EF4-FFF2-40B4-BE49-F238E27FC236}">
                <a16:creationId xmlns:a16="http://schemas.microsoft.com/office/drawing/2014/main" id="{F41FA6FB-031B-F798-70C3-10E782B1C049}"/>
              </a:ext>
            </a:extLst>
          </p:cNvPr>
          <p:cNvSpPr>
            <a:spLocks noGrp="1"/>
          </p:cNvSpPr>
          <p:nvPr>
            <p:ph type="title"/>
          </p:nvPr>
        </p:nvSpPr>
        <p:spPr>
          <a:xfrm>
            <a:off x="563880" y="503396"/>
            <a:ext cx="11064240" cy="724535"/>
          </a:xfrm>
        </p:spPr>
        <p:txBody>
          <a:bodyPr/>
          <a:lstStyle/>
          <a:p>
            <a:r>
              <a:rPr lang="en-US" dirty="0" err="1"/>
              <a:t>LangGraph</a:t>
            </a:r>
            <a:r>
              <a:rPr lang="en-US" dirty="0"/>
              <a:t> - Graphs</a:t>
            </a:r>
          </a:p>
        </p:txBody>
      </p:sp>
      <p:sp>
        <p:nvSpPr>
          <p:cNvPr id="12" name="Content Placeholder 3">
            <a:extLst>
              <a:ext uri="{FF2B5EF4-FFF2-40B4-BE49-F238E27FC236}">
                <a16:creationId xmlns:a16="http://schemas.microsoft.com/office/drawing/2014/main" id="{D9D52920-4061-2491-4B83-A4E93124EC70}"/>
              </a:ext>
            </a:extLst>
          </p:cNvPr>
          <p:cNvSpPr txBox="1">
            <a:spLocks/>
          </p:cNvSpPr>
          <p:nvPr/>
        </p:nvSpPr>
        <p:spPr>
          <a:xfrm>
            <a:off x="6480054" y="1138198"/>
            <a:ext cx="5394960" cy="5212080"/>
          </a:xfrm>
          <a:prstGeom prst="rect">
            <a:avLst/>
          </a:prstGeom>
          <a:solidFill>
            <a:schemeClr val="bg2">
              <a:lumMod val="95000"/>
              <a:alpha val="71000"/>
            </a:schemeClr>
          </a:solidFill>
          <a:ln w="12700">
            <a:noFill/>
          </a:ln>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0070C0"/>
                </a:solidFill>
                <a:latin typeface="+mj-lt"/>
              </a:rPr>
              <a:t>Example</a:t>
            </a:r>
          </a:p>
        </p:txBody>
      </p:sp>
      <p:sp>
        <p:nvSpPr>
          <p:cNvPr id="14" name="Slide Number Placeholder 5">
            <a:extLst>
              <a:ext uri="{FF2B5EF4-FFF2-40B4-BE49-F238E27FC236}">
                <a16:creationId xmlns:a16="http://schemas.microsoft.com/office/drawing/2014/main" id="{D378D36E-7BA3-163D-0C79-AC13862E4739}"/>
              </a:ext>
            </a:extLst>
          </p:cNvPr>
          <p:cNvSpPr txBox="1">
            <a:spLocks/>
          </p:cNvSpPr>
          <p:nvPr/>
        </p:nvSpPr>
        <p:spPr>
          <a:xfrm>
            <a:off x="563563" y="6311900"/>
            <a:ext cx="399288" cy="365125"/>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356FBF-028C-F74E-A7B4-9B8ED246DD1B}" type="slidenum">
              <a:rPr lang="en-US" smtClean="0">
                <a:latin typeface="+mj-lt"/>
              </a:rPr>
              <a:pPr/>
              <a:t>20</a:t>
            </a:fld>
            <a:endParaRPr lang="en-US">
              <a:latin typeface="+mj-lt"/>
            </a:endParaRPr>
          </a:p>
        </p:txBody>
      </p:sp>
      <p:sp>
        <p:nvSpPr>
          <p:cNvPr id="15" name="Oval 14">
            <a:extLst>
              <a:ext uri="{FF2B5EF4-FFF2-40B4-BE49-F238E27FC236}">
                <a16:creationId xmlns:a16="http://schemas.microsoft.com/office/drawing/2014/main" id="{F2E7D87A-9930-8816-8716-AD666C86D850}"/>
              </a:ext>
            </a:extLst>
          </p:cNvPr>
          <p:cNvSpPr/>
          <p:nvPr/>
        </p:nvSpPr>
        <p:spPr>
          <a:xfrm>
            <a:off x="1242606" y="1500362"/>
            <a:ext cx="914400" cy="91440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6" name="Straight Arrow Connector 15">
            <a:extLst>
              <a:ext uri="{FF2B5EF4-FFF2-40B4-BE49-F238E27FC236}">
                <a16:creationId xmlns:a16="http://schemas.microsoft.com/office/drawing/2014/main" id="{1F352236-74C5-B780-6E46-EEF38C34A60D}"/>
              </a:ext>
            </a:extLst>
          </p:cNvPr>
          <p:cNvCxnSpPr/>
          <p:nvPr/>
        </p:nvCxnSpPr>
        <p:spPr>
          <a:xfrm>
            <a:off x="953405" y="2978108"/>
            <a:ext cx="1727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a:extLst>
              <a:ext uri="{FF2B5EF4-FFF2-40B4-BE49-F238E27FC236}">
                <a16:creationId xmlns:a16="http://schemas.microsoft.com/office/drawing/2014/main" id="{8C4A1537-6556-CEE5-CA09-429569F82E8C}"/>
              </a:ext>
            </a:extLst>
          </p:cNvPr>
          <p:cNvSpPr/>
          <p:nvPr/>
        </p:nvSpPr>
        <p:spPr>
          <a:xfrm>
            <a:off x="1223527" y="3641154"/>
            <a:ext cx="914400" cy="914400"/>
          </a:xfrm>
          <a:prstGeom prst="diamond">
            <a:avLst/>
          </a:prstGeom>
          <a:solidFill>
            <a:srgbClr val="BA3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8" name="Straight Arrow Connector 17">
            <a:extLst>
              <a:ext uri="{FF2B5EF4-FFF2-40B4-BE49-F238E27FC236}">
                <a16:creationId xmlns:a16="http://schemas.microsoft.com/office/drawing/2014/main" id="{E7E721FB-30D1-0CD8-BFE3-C912CFFDC5D4}"/>
              </a:ext>
            </a:extLst>
          </p:cNvPr>
          <p:cNvCxnSpPr>
            <a:cxnSpLocks/>
          </p:cNvCxnSpPr>
          <p:nvPr/>
        </p:nvCxnSpPr>
        <p:spPr>
          <a:xfrm flipV="1">
            <a:off x="1886278" y="3410836"/>
            <a:ext cx="4572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2E476F-17E2-4CC1-8D93-F498A2E58373}"/>
              </a:ext>
            </a:extLst>
          </p:cNvPr>
          <p:cNvCxnSpPr>
            <a:cxnSpLocks/>
          </p:cNvCxnSpPr>
          <p:nvPr/>
        </p:nvCxnSpPr>
        <p:spPr>
          <a:xfrm>
            <a:off x="1886278" y="4318224"/>
            <a:ext cx="4572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5F13925-20A4-EF24-6ADB-1374DC3C2661}"/>
              </a:ext>
            </a:extLst>
          </p:cNvPr>
          <p:cNvSpPr/>
          <p:nvPr/>
        </p:nvSpPr>
        <p:spPr>
          <a:xfrm>
            <a:off x="3507404" y="1518316"/>
            <a:ext cx="1884218"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latin typeface="+mj-lt"/>
              </a:rPr>
              <a:t>A node</a:t>
            </a:r>
          </a:p>
        </p:txBody>
      </p:sp>
      <p:sp>
        <p:nvSpPr>
          <p:cNvPr id="21" name="Rectangle 20">
            <a:extLst>
              <a:ext uri="{FF2B5EF4-FFF2-40B4-BE49-F238E27FC236}">
                <a16:creationId xmlns:a16="http://schemas.microsoft.com/office/drawing/2014/main" id="{A221B6E7-7380-6076-6C85-50AD65E528B4}"/>
              </a:ext>
            </a:extLst>
          </p:cNvPr>
          <p:cNvSpPr/>
          <p:nvPr/>
        </p:nvSpPr>
        <p:spPr>
          <a:xfrm>
            <a:off x="3533045" y="2520908"/>
            <a:ext cx="1884218"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latin typeface="+mj-lt"/>
              </a:rPr>
              <a:t>An edge</a:t>
            </a:r>
          </a:p>
        </p:txBody>
      </p:sp>
      <p:sp>
        <p:nvSpPr>
          <p:cNvPr id="22" name="Rectangle 21">
            <a:extLst>
              <a:ext uri="{FF2B5EF4-FFF2-40B4-BE49-F238E27FC236}">
                <a16:creationId xmlns:a16="http://schemas.microsoft.com/office/drawing/2014/main" id="{A0B52497-233D-ADCD-157E-A3B23593140F}"/>
              </a:ext>
            </a:extLst>
          </p:cNvPr>
          <p:cNvSpPr/>
          <p:nvPr/>
        </p:nvSpPr>
        <p:spPr>
          <a:xfrm>
            <a:off x="3533045" y="3609656"/>
            <a:ext cx="2399697"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latin typeface="+mj-lt"/>
              </a:rPr>
              <a:t>A conditional edge</a:t>
            </a:r>
          </a:p>
        </p:txBody>
      </p:sp>
      <p:cxnSp>
        <p:nvCxnSpPr>
          <p:cNvPr id="23" name="Straight Arrow Connector 22">
            <a:extLst>
              <a:ext uri="{FF2B5EF4-FFF2-40B4-BE49-F238E27FC236}">
                <a16:creationId xmlns:a16="http://schemas.microsoft.com/office/drawing/2014/main" id="{2C707C18-80DD-6C33-F4D2-1F8C2854148B}"/>
              </a:ext>
            </a:extLst>
          </p:cNvPr>
          <p:cNvCxnSpPr/>
          <p:nvPr/>
        </p:nvCxnSpPr>
        <p:spPr>
          <a:xfrm>
            <a:off x="583447" y="4098354"/>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AC65405-9273-53D2-785C-5FCC566A874F}"/>
              </a:ext>
            </a:extLst>
          </p:cNvPr>
          <p:cNvSpPr/>
          <p:nvPr/>
        </p:nvSpPr>
        <p:spPr>
          <a:xfrm>
            <a:off x="3533045" y="5147694"/>
            <a:ext cx="2399697"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latin typeface="+mj-lt"/>
              </a:rPr>
              <a:t>A tool / function</a:t>
            </a:r>
          </a:p>
        </p:txBody>
      </p:sp>
      <p:sp>
        <p:nvSpPr>
          <p:cNvPr id="25" name="Oval 24">
            <a:extLst>
              <a:ext uri="{FF2B5EF4-FFF2-40B4-BE49-F238E27FC236}">
                <a16:creationId xmlns:a16="http://schemas.microsoft.com/office/drawing/2014/main" id="{95FF3622-D3FA-20BE-798A-596491A50AB8}"/>
              </a:ext>
            </a:extLst>
          </p:cNvPr>
          <p:cNvSpPr/>
          <p:nvPr/>
        </p:nvSpPr>
        <p:spPr>
          <a:xfrm>
            <a:off x="1254648" y="5218600"/>
            <a:ext cx="914400" cy="914400"/>
          </a:xfrm>
          <a:prstGeom prst="ellipse">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Oval 25">
            <a:extLst>
              <a:ext uri="{FF2B5EF4-FFF2-40B4-BE49-F238E27FC236}">
                <a16:creationId xmlns:a16="http://schemas.microsoft.com/office/drawing/2014/main" id="{5EFEA149-729C-0D41-F143-1A125C562E6E}"/>
              </a:ext>
            </a:extLst>
          </p:cNvPr>
          <p:cNvSpPr/>
          <p:nvPr/>
        </p:nvSpPr>
        <p:spPr>
          <a:xfrm>
            <a:off x="8840376" y="2628718"/>
            <a:ext cx="548640" cy="54864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Oval 26">
            <a:extLst>
              <a:ext uri="{FF2B5EF4-FFF2-40B4-BE49-F238E27FC236}">
                <a16:creationId xmlns:a16="http://schemas.microsoft.com/office/drawing/2014/main" id="{FC3C4319-F584-6C3B-E075-06437CDBC87C}"/>
              </a:ext>
            </a:extLst>
          </p:cNvPr>
          <p:cNvSpPr/>
          <p:nvPr/>
        </p:nvSpPr>
        <p:spPr>
          <a:xfrm>
            <a:off x="7931083" y="4123112"/>
            <a:ext cx="548640" cy="548640"/>
          </a:xfrm>
          <a:prstGeom prst="ellipse">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28" name="Straight Arrow Connector 27">
            <a:extLst>
              <a:ext uri="{FF2B5EF4-FFF2-40B4-BE49-F238E27FC236}">
                <a16:creationId xmlns:a16="http://schemas.microsoft.com/office/drawing/2014/main" id="{F179F02B-F8BE-6D07-3360-8A2D7C3AFE6C}"/>
              </a:ext>
            </a:extLst>
          </p:cNvPr>
          <p:cNvCxnSpPr>
            <a:cxnSpLocks/>
          </p:cNvCxnSpPr>
          <p:nvPr/>
        </p:nvCxnSpPr>
        <p:spPr>
          <a:xfrm>
            <a:off x="9114696" y="1806345"/>
            <a:ext cx="0" cy="8223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4C53AD6-184B-A9E6-7638-C31E7213891C}"/>
              </a:ext>
            </a:extLst>
          </p:cNvPr>
          <p:cNvSpPr txBox="1"/>
          <p:nvPr/>
        </p:nvSpPr>
        <p:spPr>
          <a:xfrm>
            <a:off x="7597422" y="6307466"/>
            <a:ext cx="4655062" cy="553998"/>
          </a:xfrm>
          <a:prstGeom prst="rect">
            <a:avLst/>
          </a:prstGeom>
          <a:noFill/>
        </p:spPr>
        <p:txBody>
          <a:bodyPr wrap="square">
            <a:spAutoFit/>
          </a:bodyPr>
          <a:lstStyle/>
          <a:p>
            <a:r>
              <a:rPr lang="en-US" sz="1000">
                <a:latin typeface="+mj-lt"/>
              </a:rPr>
              <a:t>Sources:</a:t>
            </a:r>
          </a:p>
          <a:p>
            <a:pPr marL="171450" indent="-171450">
              <a:buFont typeface="Arial" panose="020B0604020202020204" pitchFamily="34" charset="0"/>
              <a:buChar char="•"/>
            </a:pPr>
            <a:r>
              <a:rPr lang="en-US" sz="1000">
                <a:latin typeface="+mj-lt"/>
                <a:hlinkClick r:id="rId3"/>
              </a:rPr>
              <a:t>https://langchain-ai.github.io/langgraph/concepts/low_level/#graphs</a:t>
            </a:r>
            <a:endParaRPr lang="en-US" sz="1000">
              <a:latin typeface="+mj-lt"/>
            </a:endParaRPr>
          </a:p>
          <a:p>
            <a:pPr marL="171450" indent="-171450">
              <a:buFont typeface="Arial" panose="020B0604020202020204" pitchFamily="34" charset="0"/>
              <a:buChar char="•"/>
            </a:pPr>
            <a:r>
              <a:rPr lang="en-US" sz="1000">
                <a:latin typeface="+mj-lt"/>
                <a:hlinkClick r:id="rId4"/>
              </a:rPr>
              <a:t>https://learn.deeplearning.ai/courses/ai-agents-in-langgraph</a:t>
            </a:r>
            <a:r>
              <a:rPr lang="en-US" sz="1000">
                <a:latin typeface="+mj-lt"/>
              </a:rPr>
              <a:t> </a:t>
            </a:r>
          </a:p>
        </p:txBody>
      </p:sp>
      <p:sp>
        <p:nvSpPr>
          <p:cNvPr id="30" name="Diamond 29">
            <a:extLst>
              <a:ext uri="{FF2B5EF4-FFF2-40B4-BE49-F238E27FC236}">
                <a16:creationId xmlns:a16="http://schemas.microsoft.com/office/drawing/2014/main" id="{24828F99-EFEC-178D-1D04-9D13C8848EEE}"/>
              </a:ext>
            </a:extLst>
          </p:cNvPr>
          <p:cNvSpPr/>
          <p:nvPr/>
        </p:nvSpPr>
        <p:spPr>
          <a:xfrm>
            <a:off x="8840376" y="3677183"/>
            <a:ext cx="548640" cy="548640"/>
          </a:xfrm>
          <a:prstGeom prst="diamond">
            <a:avLst/>
          </a:prstGeom>
          <a:solidFill>
            <a:srgbClr val="BA3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1" name="Straight Arrow Connector 30">
            <a:extLst>
              <a:ext uri="{FF2B5EF4-FFF2-40B4-BE49-F238E27FC236}">
                <a16:creationId xmlns:a16="http://schemas.microsoft.com/office/drawing/2014/main" id="{65DB6EC1-8F6D-C0A3-5F27-F94FAB33F960}"/>
              </a:ext>
            </a:extLst>
          </p:cNvPr>
          <p:cNvCxnSpPr>
            <a:cxnSpLocks/>
            <a:stCxn id="26" idx="4"/>
            <a:endCxn id="30" idx="0"/>
          </p:cNvCxnSpPr>
          <p:nvPr/>
        </p:nvCxnSpPr>
        <p:spPr>
          <a:xfrm>
            <a:off x="9114696" y="3177358"/>
            <a:ext cx="0" cy="4998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8DF2DA-CC29-924C-6CA5-A0FF55CFF326}"/>
              </a:ext>
            </a:extLst>
          </p:cNvPr>
          <p:cNvCxnSpPr>
            <a:cxnSpLocks/>
            <a:stCxn id="30" idx="1"/>
            <a:endCxn id="27" idx="7"/>
          </p:cNvCxnSpPr>
          <p:nvPr/>
        </p:nvCxnSpPr>
        <p:spPr>
          <a:xfrm flipH="1">
            <a:off x="8399377" y="3951503"/>
            <a:ext cx="440999" cy="2519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1D9BD0A-E0D4-FC37-4326-13603B297B17}"/>
              </a:ext>
            </a:extLst>
          </p:cNvPr>
          <p:cNvCxnSpPr>
            <a:cxnSpLocks/>
            <a:stCxn id="30" idx="3"/>
            <a:endCxn id="34" idx="1"/>
          </p:cNvCxnSpPr>
          <p:nvPr/>
        </p:nvCxnSpPr>
        <p:spPr>
          <a:xfrm>
            <a:off x="9389016" y="3951503"/>
            <a:ext cx="440998" cy="2519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2C50D323-731E-35DA-5923-ADF41938F67C}"/>
              </a:ext>
            </a:extLst>
          </p:cNvPr>
          <p:cNvSpPr/>
          <p:nvPr/>
        </p:nvSpPr>
        <p:spPr>
          <a:xfrm>
            <a:off x="9749668" y="4123112"/>
            <a:ext cx="548640" cy="548640"/>
          </a:xfrm>
          <a:prstGeom prst="ellipse">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5" name="Straight Arrow Connector 34">
            <a:extLst>
              <a:ext uri="{FF2B5EF4-FFF2-40B4-BE49-F238E27FC236}">
                <a16:creationId xmlns:a16="http://schemas.microsoft.com/office/drawing/2014/main" id="{7F57C0A2-53CB-2BE6-F3B6-44E9BEE6C6FE}"/>
              </a:ext>
            </a:extLst>
          </p:cNvPr>
          <p:cNvCxnSpPr>
            <a:cxnSpLocks/>
            <a:stCxn id="30" idx="2"/>
            <a:endCxn id="36" idx="0"/>
          </p:cNvCxnSpPr>
          <p:nvPr/>
        </p:nvCxnSpPr>
        <p:spPr>
          <a:xfrm>
            <a:off x="9114696" y="4225823"/>
            <a:ext cx="0" cy="6288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A593255-3E6F-D29C-92F6-6DB49A940496}"/>
              </a:ext>
            </a:extLst>
          </p:cNvPr>
          <p:cNvSpPr/>
          <p:nvPr/>
        </p:nvSpPr>
        <p:spPr>
          <a:xfrm>
            <a:off x="8840376" y="4854632"/>
            <a:ext cx="548640" cy="5486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9" name="Connector: Elbow 38">
            <a:extLst>
              <a:ext uri="{FF2B5EF4-FFF2-40B4-BE49-F238E27FC236}">
                <a16:creationId xmlns:a16="http://schemas.microsoft.com/office/drawing/2014/main" id="{6E1ED716-015A-56F0-E9A4-4714C0AA5184}"/>
              </a:ext>
            </a:extLst>
          </p:cNvPr>
          <p:cNvCxnSpPr>
            <a:stCxn id="34" idx="6"/>
            <a:endCxn id="26" idx="6"/>
          </p:cNvCxnSpPr>
          <p:nvPr/>
        </p:nvCxnSpPr>
        <p:spPr>
          <a:xfrm flipH="1" flipV="1">
            <a:off x="9389016" y="2903038"/>
            <a:ext cx="909292" cy="1494394"/>
          </a:xfrm>
          <a:prstGeom prst="bentConnector3">
            <a:avLst>
              <a:gd name="adj1" fmla="val -2514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21635A6A-32F6-ECAD-9E5C-F28334596947}"/>
              </a:ext>
            </a:extLst>
          </p:cNvPr>
          <p:cNvSpPr/>
          <p:nvPr/>
        </p:nvSpPr>
        <p:spPr>
          <a:xfrm>
            <a:off x="7789511" y="3330208"/>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Action</a:t>
            </a:r>
          </a:p>
        </p:txBody>
      </p:sp>
      <p:sp>
        <p:nvSpPr>
          <p:cNvPr id="44" name="Rectangle 43">
            <a:extLst>
              <a:ext uri="{FF2B5EF4-FFF2-40B4-BE49-F238E27FC236}">
                <a16:creationId xmlns:a16="http://schemas.microsoft.com/office/drawing/2014/main" id="{A0C115B3-6071-FC9E-41E1-8F22B09302A2}"/>
              </a:ext>
            </a:extLst>
          </p:cNvPr>
          <p:cNvSpPr/>
          <p:nvPr/>
        </p:nvSpPr>
        <p:spPr>
          <a:xfrm>
            <a:off x="9016288" y="3305788"/>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Action</a:t>
            </a:r>
          </a:p>
        </p:txBody>
      </p:sp>
      <p:sp>
        <p:nvSpPr>
          <p:cNvPr id="45" name="Rectangle 44">
            <a:extLst>
              <a:ext uri="{FF2B5EF4-FFF2-40B4-BE49-F238E27FC236}">
                <a16:creationId xmlns:a16="http://schemas.microsoft.com/office/drawing/2014/main" id="{7EB859D0-E4B5-C398-E222-88AEB7DF3367}"/>
              </a:ext>
            </a:extLst>
          </p:cNvPr>
          <p:cNvSpPr/>
          <p:nvPr/>
        </p:nvSpPr>
        <p:spPr>
          <a:xfrm>
            <a:off x="8395112" y="5120851"/>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End node</a:t>
            </a:r>
          </a:p>
        </p:txBody>
      </p:sp>
      <p:sp>
        <p:nvSpPr>
          <p:cNvPr id="46" name="Rectangle 45">
            <a:extLst>
              <a:ext uri="{FF2B5EF4-FFF2-40B4-BE49-F238E27FC236}">
                <a16:creationId xmlns:a16="http://schemas.microsoft.com/office/drawing/2014/main" id="{5BEEB28B-17C7-31DE-E39E-AB0291E5F652}"/>
              </a:ext>
            </a:extLst>
          </p:cNvPr>
          <p:cNvSpPr/>
          <p:nvPr/>
        </p:nvSpPr>
        <p:spPr>
          <a:xfrm>
            <a:off x="8395111" y="1100588"/>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Entry point</a:t>
            </a:r>
          </a:p>
        </p:txBody>
      </p:sp>
      <p:sp>
        <p:nvSpPr>
          <p:cNvPr id="47" name="Rectangle 46">
            <a:extLst>
              <a:ext uri="{FF2B5EF4-FFF2-40B4-BE49-F238E27FC236}">
                <a16:creationId xmlns:a16="http://schemas.microsoft.com/office/drawing/2014/main" id="{60A3FD31-C490-C800-D2BF-FF004813D586}"/>
              </a:ext>
            </a:extLst>
          </p:cNvPr>
          <p:cNvSpPr/>
          <p:nvPr/>
        </p:nvSpPr>
        <p:spPr>
          <a:xfrm>
            <a:off x="7359263" y="2437108"/>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Agent node</a:t>
            </a:r>
          </a:p>
        </p:txBody>
      </p:sp>
      <p:sp>
        <p:nvSpPr>
          <p:cNvPr id="48" name="Rectangle 47">
            <a:extLst>
              <a:ext uri="{FF2B5EF4-FFF2-40B4-BE49-F238E27FC236}">
                <a16:creationId xmlns:a16="http://schemas.microsoft.com/office/drawing/2014/main" id="{AB9815B7-5B03-FA13-5758-1A6E890916B6}"/>
              </a:ext>
            </a:extLst>
          </p:cNvPr>
          <p:cNvSpPr/>
          <p:nvPr/>
        </p:nvSpPr>
        <p:spPr>
          <a:xfrm>
            <a:off x="6910586" y="3951503"/>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Tool</a:t>
            </a:r>
          </a:p>
        </p:txBody>
      </p:sp>
      <p:sp>
        <p:nvSpPr>
          <p:cNvPr id="49" name="Rectangle 48">
            <a:extLst>
              <a:ext uri="{FF2B5EF4-FFF2-40B4-BE49-F238E27FC236}">
                <a16:creationId xmlns:a16="http://schemas.microsoft.com/office/drawing/2014/main" id="{7F48A0D0-86C8-AECB-8BAF-53633A42C2F2}"/>
              </a:ext>
            </a:extLst>
          </p:cNvPr>
          <p:cNvSpPr/>
          <p:nvPr/>
        </p:nvSpPr>
        <p:spPr>
          <a:xfrm>
            <a:off x="9281053" y="4378354"/>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Tool</a:t>
            </a:r>
          </a:p>
        </p:txBody>
      </p:sp>
      <p:cxnSp>
        <p:nvCxnSpPr>
          <p:cNvPr id="50" name="Straight Arrow Connector 49">
            <a:extLst>
              <a:ext uri="{FF2B5EF4-FFF2-40B4-BE49-F238E27FC236}">
                <a16:creationId xmlns:a16="http://schemas.microsoft.com/office/drawing/2014/main" id="{B3A42A17-9E6F-F62C-B9BB-A60ADE6223EB}"/>
              </a:ext>
            </a:extLst>
          </p:cNvPr>
          <p:cNvCxnSpPr>
            <a:cxnSpLocks/>
            <a:stCxn id="27" idx="5"/>
            <a:endCxn id="36" idx="1"/>
          </p:cNvCxnSpPr>
          <p:nvPr/>
        </p:nvCxnSpPr>
        <p:spPr>
          <a:xfrm>
            <a:off x="8399377" y="4591406"/>
            <a:ext cx="521345" cy="3435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8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3FFE3-6F8E-6DD4-9F59-79B0495D00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70F33-F45A-905B-C116-4B7A6356FB49}"/>
              </a:ext>
            </a:extLst>
          </p:cNvPr>
          <p:cNvSpPr>
            <a:spLocks noGrp="1"/>
          </p:cNvSpPr>
          <p:nvPr>
            <p:ph type="title"/>
          </p:nvPr>
        </p:nvSpPr>
        <p:spPr/>
        <p:txBody>
          <a:bodyPr/>
          <a:lstStyle/>
          <a:p>
            <a:r>
              <a:rPr lang="en-US"/>
              <a:t>Introduction to Semantic Kernel</a:t>
            </a:r>
          </a:p>
        </p:txBody>
      </p:sp>
      <p:sp>
        <p:nvSpPr>
          <p:cNvPr id="3" name="Content Placeholder 2">
            <a:extLst>
              <a:ext uri="{FF2B5EF4-FFF2-40B4-BE49-F238E27FC236}">
                <a16:creationId xmlns:a16="http://schemas.microsoft.com/office/drawing/2014/main" id="{AB7597C9-7D7D-62FE-AB36-F48880C69825}"/>
              </a:ext>
            </a:extLst>
          </p:cNvPr>
          <p:cNvSpPr>
            <a:spLocks noGrp="1"/>
          </p:cNvSpPr>
          <p:nvPr>
            <p:ph sz="quarter" idx="27"/>
          </p:nvPr>
        </p:nvSpPr>
        <p:spPr/>
        <p:txBody>
          <a:bodyPr vert="horz" lIns="91440" tIns="45720" rIns="91440" bIns="45720" rtlCol="0" anchor="t">
            <a:normAutofit/>
          </a:bodyPr>
          <a:lstStyle/>
          <a:p>
            <a:pPr marL="0" indent="0">
              <a:buNone/>
            </a:pPr>
            <a:r>
              <a:rPr lang="en-US" dirty="0">
                <a:cs typeface="Segoe UI"/>
              </a:rPr>
              <a:t>A lightweight, open-source development kit that lets you easily build AI agents and integrate the latest AI models into your C#, Python, or Java codebase.</a:t>
            </a:r>
          </a:p>
          <a:p>
            <a:pPr marL="0" indent="0">
              <a:buNone/>
            </a:pPr>
            <a:r>
              <a:rPr lang="en-US" dirty="0">
                <a:cs typeface="Segoe UI"/>
              </a:rPr>
              <a:t>Enables rapid delivery of enterprise-grade solutions by combining prompts with existing APIs to perform actions. Reduces the need for repetitive coding and allows developers to focus on higher-level tasks.</a:t>
            </a:r>
            <a:endParaRPr lang="en-US" dirty="0">
              <a:solidFill>
                <a:srgbClr val="091F2C"/>
              </a:solidFill>
              <a:ea typeface="+mn-lt"/>
              <a:cs typeface="Segoe UI"/>
            </a:endParaRPr>
          </a:p>
          <a:p>
            <a:pPr marL="0" indent="0">
              <a:buNone/>
            </a:pPr>
            <a:r>
              <a:rPr lang="en-US" dirty="0">
                <a:solidFill>
                  <a:schemeClr val="accent2"/>
                </a:solidFill>
                <a:cs typeface="Segoe UI"/>
              </a:rPr>
              <a:t>Key features</a:t>
            </a:r>
          </a:p>
          <a:p>
            <a:pPr marL="557530" lvl="1" indent="-285750"/>
            <a:r>
              <a:rPr lang="en-US" dirty="0">
                <a:cs typeface="Segoe UI"/>
              </a:rPr>
              <a:t>Orchestration and Flow Control</a:t>
            </a:r>
          </a:p>
          <a:p>
            <a:pPr marL="557530" lvl="1" indent="-285750"/>
            <a:r>
              <a:rPr lang="en-US" dirty="0">
                <a:cs typeface="Segoe UI"/>
              </a:rPr>
              <a:t>Multi-Agent Capabilities</a:t>
            </a:r>
          </a:p>
          <a:p>
            <a:pPr marL="557530" lvl="1" indent="-285750"/>
            <a:r>
              <a:rPr lang="en-US" dirty="0">
                <a:cs typeface="Segoe UI"/>
              </a:rPr>
              <a:t>Memory Management</a:t>
            </a:r>
          </a:p>
          <a:p>
            <a:pPr marL="557530" lvl="1" indent="-285750"/>
            <a:r>
              <a:rPr lang="en-US" dirty="0">
                <a:cs typeface="Segoe UI"/>
              </a:rPr>
              <a:t>Vector Search Connectors</a:t>
            </a:r>
          </a:p>
          <a:p>
            <a:pPr marL="557530" lvl="1" indent="-285750"/>
            <a:r>
              <a:rPr lang="en-US" dirty="0">
                <a:cs typeface="Segoe UI"/>
              </a:rPr>
              <a:t>Function Calling</a:t>
            </a:r>
          </a:p>
          <a:p>
            <a:endParaRPr lang="en-US" dirty="0">
              <a:cs typeface="Segoe UI"/>
            </a:endParaRPr>
          </a:p>
        </p:txBody>
      </p:sp>
      <p:pic>
        <p:nvPicPr>
          <p:cNvPr id="10" name="Content Placeholder 9" descr="A diagram of a diagram&#10;&#10;AI-generated content may be incorrect.">
            <a:extLst>
              <a:ext uri="{FF2B5EF4-FFF2-40B4-BE49-F238E27FC236}">
                <a16:creationId xmlns:a16="http://schemas.microsoft.com/office/drawing/2014/main" id="{7F4A22AF-455A-1670-352E-07FA122A49F5}"/>
              </a:ext>
            </a:extLst>
          </p:cNvPr>
          <p:cNvPicPr>
            <a:picLocks noGrp="1" noChangeAspect="1"/>
          </p:cNvPicPr>
          <p:nvPr>
            <p:ph sz="quarter" idx="28"/>
          </p:nvPr>
        </p:nvPicPr>
        <p:blipFill>
          <a:blip r:embed="rId2"/>
          <a:stretch>
            <a:fillRect/>
          </a:stretch>
        </p:blipFill>
        <p:spPr>
          <a:xfrm>
            <a:off x="6475799" y="1447800"/>
            <a:ext cx="5072878" cy="4732338"/>
          </a:xfrm>
        </p:spPr>
      </p:pic>
      <p:sp>
        <p:nvSpPr>
          <p:cNvPr id="5" name="Footer Placeholder 4">
            <a:extLst>
              <a:ext uri="{FF2B5EF4-FFF2-40B4-BE49-F238E27FC236}">
                <a16:creationId xmlns:a16="http://schemas.microsoft.com/office/drawing/2014/main" id="{8A16A6FE-02EA-0EB5-0D8C-A29D72EEC00B}"/>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0882B87E-53B3-D1A8-CC91-F4D82509884D}"/>
              </a:ext>
            </a:extLst>
          </p:cNvPr>
          <p:cNvSpPr>
            <a:spLocks noGrp="1"/>
          </p:cNvSpPr>
          <p:nvPr>
            <p:ph type="sldNum" sz="quarter" idx="30"/>
          </p:nvPr>
        </p:nvSpPr>
        <p:spPr/>
        <p:txBody>
          <a:bodyPr/>
          <a:lstStyle/>
          <a:p>
            <a:fld id="{B1356FBF-028C-F74E-A7B4-9B8ED246DD1B}" type="slidenum">
              <a:rPr lang="en-US" smtClean="0"/>
              <a:pPr/>
              <a:t>21</a:t>
            </a:fld>
            <a:endParaRPr lang="en-US"/>
          </a:p>
        </p:txBody>
      </p:sp>
    </p:spTree>
    <p:extLst>
      <p:ext uri="{BB962C8B-B14F-4D97-AF65-F5344CB8AC3E}">
        <p14:creationId xmlns:p14="http://schemas.microsoft.com/office/powerpoint/2010/main" val="351620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C2675-C007-FCCC-4EA3-2B1A9951B857}"/>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C66E2BE0-7646-6353-1DD6-E95C0BA40BC5}"/>
              </a:ext>
            </a:extLst>
          </p:cNvPr>
          <p:cNvSpPr/>
          <p:nvPr/>
        </p:nvSpPr>
        <p:spPr>
          <a:xfrm>
            <a:off x="484092" y="1171156"/>
            <a:ext cx="9273990" cy="514074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screenshot, design&#10;&#10;Description automatically generated">
            <a:extLst>
              <a:ext uri="{FF2B5EF4-FFF2-40B4-BE49-F238E27FC236}">
                <a16:creationId xmlns:a16="http://schemas.microsoft.com/office/drawing/2014/main" id="{D4641157-8B41-9F98-1C21-F9E1D42F89F9}"/>
              </a:ext>
            </a:extLst>
          </p:cNvPr>
          <p:cNvPicPr>
            <a:picLocks noChangeAspect="1"/>
          </p:cNvPicPr>
          <p:nvPr/>
        </p:nvPicPr>
        <p:blipFill rotWithShape="1">
          <a:blip r:embed="rId2">
            <a:extLst>
              <a:ext uri="{28A0092B-C50C-407E-A947-70E740481C1C}">
                <a14:useLocalDpi xmlns:a14="http://schemas.microsoft.com/office/drawing/2010/main" val="0"/>
              </a:ext>
            </a:extLst>
          </a:blip>
          <a:srcRect l="-69" t="-2234" r="68" b="2102"/>
          <a:stretch/>
        </p:blipFill>
        <p:spPr>
          <a:xfrm>
            <a:off x="563563" y="1227931"/>
            <a:ext cx="8925604" cy="4788849"/>
          </a:xfrm>
          <a:prstGeom prst="rect">
            <a:avLst/>
          </a:prstGeom>
        </p:spPr>
      </p:pic>
      <p:sp>
        <p:nvSpPr>
          <p:cNvPr id="2" name="Title 1">
            <a:extLst>
              <a:ext uri="{FF2B5EF4-FFF2-40B4-BE49-F238E27FC236}">
                <a16:creationId xmlns:a16="http://schemas.microsoft.com/office/drawing/2014/main" id="{EBC4CEC4-6D7C-9877-E972-F8AB852C2D75}"/>
              </a:ext>
            </a:extLst>
          </p:cNvPr>
          <p:cNvSpPr>
            <a:spLocks noGrp="1"/>
          </p:cNvSpPr>
          <p:nvPr>
            <p:ph type="title"/>
          </p:nvPr>
        </p:nvSpPr>
        <p:spPr/>
        <p:txBody>
          <a:bodyPr/>
          <a:lstStyle/>
          <a:p>
            <a:r>
              <a:rPr lang="en-US"/>
              <a:t>Semantic Kernel - Understanding the Kernel</a:t>
            </a:r>
          </a:p>
        </p:txBody>
      </p:sp>
      <p:sp>
        <p:nvSpPr>
          <p:cNvPr id="5" name="Footer Placeholder 4">
            <a:extLst>
              <a:ext uri="{FF2B5EF4-FFF2-40B4-BE49-F238E27FC236}">
                <a16:creationId xmlns:a16="http://schemas.microsoft.com/office/drawing/2014/main" id="{E54AA566-1782-5DC1-7291-1577A12288EB}"/>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C2B89C06-9672-25A2-6C01-B89BC01E6B6E}"/>
              </a:ext>
            </a:extLst>
          </p:cNvPr>
          <p:cNvSpPr>
            <a:spLocks noGrp="1"/>
          </p:cNvSpPr>
          <p:nvPr>
            <p:ph type="sldNum" sz="quarter" idx="30"/>
          </p:nvPr>
        </p:nvSpPr>
        <p:spPr/>
        <p:txBody>
          <a:bodyPr/>
          <a:lstStyle/>
          <a:p>
            <a:fld id="{B1356FBF-028C-F74E-A7B4-9B8ED246DD1B}" type="slidenum">
              <a:rPr lang="en-US" smtClean="0"/>
              <a:pPr/>
              <a:t>22</a:t>
            </a:fld>
            <a:endParaRPr lang="en-US"/>
          </a:p>
        </p:txBody>
      </p:sp>
    </p:spTree>
    <p:extLst>
      <p:ext uri="{BB962C8B-B14F-4D97-AF65-F5344CB8AC3E}">
        <p14:creationId xmlns:p14="http://schemas.microsoft.com/office/powerpoint/2010/main" val="338615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CAFA-5253-20E4-39DC-150B0FF5692D}"/>
              </a:ext>
            </a:extLst>
          </p:cNvPr>
          <p:cNvSpPr>
            <a:spLocks noGrp="1"/>
          </p:cNvSpPr>
          <p:nvPr>
            <p:ph type="title"/>
          </p:nvPr>
        </p:nvSpPr>
        <p:spPr/>
        <p:txBody>
          <a:bodyPr/>
          <a:lstStyle/>
          <a:p>
            <a:r>
              <a:rPr lang="en-US" dirty="0"/>
              <a:t>Two popular agentic architectures</a:t>
            </a:r>
          </a:p>
        </p:txBody>
      </p:sp>
      <p:sp>
        <p:nvSpPr>
          <p:cNvPr id="4" name="Oval 3">
            <a:extLst>
              <a:ext uri="{FF2B5EF4-FFF2-40B4-BE49-F238E27FC236}">
                <a16:creationId xmlns:a16="http://schemas.microsoft.com/office/drawing/2014/main" id="{693DE8BC-4C31-F1B0-4335-7FCF8EC4BCF5}"/>
              </a:ext>
            </a:extLst>
          </p:cNvPr>
          <p:cNvSpPr/>
          <p:nvPr/>
        </p:nvSpPr>
        <p:spPr bwMode="auto">
          <a:xfrm>
            <a:off x="1367164" y="3131252"/>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21" name="TextBox 20">
            <a:extLst>
              <a:ext uri="{FF2B5EF4-FFF2-40B4-BE49-F238E27FC236}">
                <a16:creationId xmlns:a16="http://schemas.microsoft.com/office/drawing/2014/main" id="{3446C634-7695-C8C2-2124-2890B4C50864}"/>
              </a:ext>
            </a:extLst>
          </p:cNvPr>
          <p:cNvSpPr txBox="1"/>
          <p:nvPr/>
        </p:nvSpPr>
        <p:spPr>
          <a:xfrm>
            <a:off x="1973080" y="1527758"/>
            <a:ext cx="1580561" cy="307777"/>
          </a:xfrm>
          <a:prstGeom prst="rect">
            <a:avLst/>
          </a:prstGeom>
          <a:noFill/>
        </p:spPr>
        <p:txBody>
          <a:bodyPr wrap="none" lIns="0" tIns="0" rIns="0" bIns="0" rtlCol="0">
            <a:spAutoFit/>
          </a:bodyPr>
          <a:lstStyle/>
          <a:p>
            <a:pPr algn="l"/>
            <a:r>
              <a:rPr lang="en-US" sz="2000" b="1"/>
              <a:t>Single-Agent</a:t>
            </a:r>
          </a:p>
        </p:txBody>
      </p:sp>
      <p:sp>
        <p:nvSpPr>
          <p:cNvPr id="22" name="Oval 21">
            <a:extLst>
              <a:ext uri="{FF2B5EF4-FFF2-40B4-BE49-F238E27FC236}">
                <a16:creationId xmlns:a16="http://schemas.microsoft.com/office/drawing/2014/main" id="{0136C351-AF14-F470-52AB-BB4A287BA960}"/>
              </a:ext>
            </a:extLst>
          </p:cNvPr>
          <p:cNvSpPr/>
          <p:nvPr/>
        </p:nvSpPr>
        <p:spPr bwMode="auto">
          <a:xfrm>
            <a:off x="7788217" y="2082819"/>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30" name="TextBox 29">
            <a:extLst>
              <a:ext uri="{FF2B5EF4-FFF2-40B4-BE49-F238E27FC236}">
                <a16:creationId xmlns:a16="http://schemas.microsoft.com/office/drawing/2014/main" id="{C75D6E0B-5F96-126F-894E-E72D85884EFA}"/>
              </a:ext>
            </a:extLst>
          </p:cNvPr>
          <p:cNvSpPr txBox="1"/>
          <p:nvPr/>
        </p:nvSpPr>
        <p:spPr>
          <a:xfrm>
            <a:off x="5893990" y="1527758"/>
            <a:ext cx="4916346" cy="307777"/>
          </a:xfrm>
          <a:prstGeom prst="rect">
            <a:avLst/>
          </a:prstGeom>
          <a:noFill/>
        </p:spPr>
        <p:txBody>
          <a:bodyPr wrap="none" lIns="0" tIns="0" rIns="0" bIns="0" rtlCol="0">
            <a:spAutoFit/>
          </a:bodyPr>
          <a:lstStyle/>
          <a:p>
            <a:pPr algn="ctr"/>
            <a:r>
              <a:rPr lang="en-US" sz="2000" b="1"/>
              <a:t>Router (Supervisor, Planner) Multi-agent</a:t>
            </a:r>
          </a:p>
        </p:txBody>
      </p:sp>
      <p:sp>
        <p:nvSpPr>
          <p:cNvPr id="34" name="Oval 33">
            <a:extLst>
              <a:ext uri="{FF2B5EF4-FFF2-40B4-BE49-F238E27FC236}">
                <a16:creationId xmlns:a16="http://schemas.microsoft.com/office/drawing/2014/main" id="{A51B255A-0614-4EA6-2E8F-4958E37B4990}"/>
              </a:ext>
            </a:extLst>
          </p:cNvPr>
          <p:cNvSpPr/>
          <p:nvPr/>
        </p:nvSpPr>
        <p:spPr bwMode="auto">
          <a:xfrm>
            <a:off x="6575155" y="3701237"/>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35" name="Oval 34">
            <a:extLst>
              <a:ext uri="{FF2B5EF4-FFF2-40B4-BE49-F238E27FC236}">
                <a16:creationId xmlns:a16="http://schemas.microsoft.com/office/drawing/2014/main" id="{5EACD231-3273-1112-5846-A0DB21769F49}"/>
              </a:ext>
            </a:extLst>
          </p:cNvPr>
          <p:cNvSpPr/>
          <p:nvPr/>
        </p:nvSpPr>
        <p:spPr bwMode="auto">
          <a:xfrm>
            <a:off x="7764956" y="3685089"/>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36" name="Oval 35">
            <a:extLst>
              <a:ext uri="{FF2B5EF4-FFF2-40B4-BE49-F238E27FC236}">
                <a16:creationId xmlns:a16="http://schemas.microsoft.com/office/drawing/2014/main" id="{3E64A179-22E2-2891-2C0B-EF17FD332217}"/>
              </a:ext>
            </a:extLst>
          </p:cNvPr>
          <p:cNvSpPr/>
          <p:nvPr/>
        </p:nvSpPr>
        <p:spPr bwMode="auto">
          <a:xfrm>
            <a:off x="8954757" y="3685089"/>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37" name="Rectangle 36">
            <a:extLst>
              <a:ext uri="{FF2B5EF4-FFF2-40B4-BE49-F238E27FC236}">
                <a16:creationId xmlns:a16="http://schemas.microsoft.com/office/drawing/2014/main" id="{48E1D4BC-0513-DB6A-B69A-77D966A8069E}"/>
              </a:ext>
            </a:extLst>
          </p:cNvPr>
          <p:cNvSpPr/>
          <p:nvPr/>
        </p:nvSpPr>
        <p:spPr bwMode="auto">
          <a:xfrm>
            <a:off x="9757226" y="3624969"/>
            <a:ext cx="9144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b="1" dirty="0">
                <a:solidFill>
                  <a:schemeClr val="tx1"/>
                </a:solidFill>
                <a:ea typeface="Segoe UI" pitchFamily="34" charset="0"/>
                <a:cs typeface="Segoe UI" pitchFamily="34" charset="0"/>
              </a:rPr>
              <a:t>…</a:t>
            </a:r>
          </a:p>
        </p:txBody>
      </p:sp>
      <p:sp>
        <p:nvSpPr>
          <p:cNvPr id="10" name="Rectangle 9">
            <a:extLst>
              <a:ext uri="{FF2B5EF4-FFF2-40B4-BE49-F238E27FC236}">
                <a16:creationId xmlns:a16="http://schemas.microsoft.com/office/drawing/2014/main" id="{1FE10B16-C1B2-DC99-604B-4A6E436CCF2F}"/>
              </a:ext>
            </a:extLst>
          </p:cNvPr>
          <p:cNvSpPr/>
          <p:nvPr/>
        </p:nvSpPr>
        <p:spPr bwMode="auto">
          <a:xfrm>
            <a:off x="6184278" y="5330752"/>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sz="180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A40E2A94-DB71-73A7-F33D-47FC643286E1}"/>
              </a:ext>
            </a:extLst>
          </p:cNvPr>
          <p:cNvSpPr/>
          <p:nvPr/>
        </p:nvSpPr>
        <p:spPr bwMode="auto">
          <a:xfrm>
            <a:off x="7326504" y="5330242"/>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B92D273F-B57C-255D-E483-B80B2B9450DA}"/>
              </a:ext>
            </a:extLst>
          </p:cNvPr>
          <p:cNvSpPr/>
          <p:nvPr/>
        </p:nvSpPr>
        <p:spPr bwMode="auto">
          <a:xfrm>
            <a:off x="8372649" y="5330242"/>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1983D0C-035A-0D01-DD94-FF30B005D252}"/>
              </a:ext>
            </a:extLst>
          </p:cNvPr>
          <p:cNvSpPr/>
          <p:nvPr/>
        </p:nvSpPr>
        <p:spPr bwMode="auto">
          <a:xfrm>
            <a:off x="9411957" y="5330242"/>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E0F2470D-1B4D-F91F-E0BE-39015292D4E0}"/>
              </a:ext>
            </a:extLst>
          </p:cNvPr>
          <p:cNvSpPr/>
          <p:nvPr/>
        </p:nvSpPr>
        <p:spPr bwMode="auto">
          <a:xfrm>
            <a:off x="3195964" y="2398088"/>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sz="1800">
              <a:solidFill>
                <a:schemeClr val="tx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54F6A23A-B76B-87E4-8C94-97636C9ED229}"/>
              </a:ext>
            </a:extLst>
          </p:cNvPr>
          <p:cNvSpPr/>
          <p:nvPr/>
        </p:nvSpPr>
        <p:spPr bwMode="auto">
          <a:xfrm>
            <a:off x="3153609" y="4045652"/>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C8D21BD-2A18-76F4-479C-411B8587562A}"/>
              </a:ext>
            </a:extLst>
          </p:cNvPr>
          <p:cNvCxnSpPr>
            <a:cxnSpLocks/>
            <a:stCxn id="4" idx="7"/>
          </p:cNvCxnSpPr>
          <p:nvPr/>
        </p:nvCxnSpPr>
        <p:spPr>
          <a:xfrm flipV="1">
            <a:off x="2147653" y="2764670"/>
            <a:ext cx="1048311" cy="50049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815413-BBB4-7CA5-5AAD-DB88CCB789E8}"/>
              </a:ext>
            </a:extLst>
          </p:cNvPr>
          <p:cNvCxnSpPr>
            <a:cxnSpLocks/>
            <a:stCxn id="4" idx="5"/>
          </p:cNvCxnSpPr>
          <p:nvPr/>
        </p:nvCxnSpPr>
        <p:spPr>
          <a:xfrm>
            <a:off x="2147653" y="3911741"/>
            <a:ext cx="1005956" cy="50049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A1FEAB7-074D-1125-08E0-B1AA0E3619F4}"/>
              </a:ext>
            </a:extLst>
          </p:cNvPr>
          <p:cNvCxnSpPr>
            <a:cxnSpLocks/>
          </p:cNvCxnSpPr>
          <p:nvPr/>
        </p:nvCxnSpPr>
        <p:spPr>
          <a:xfrm flipH="1">
            <a:off x="7032355" y="2540019"/>
            <a:ext cx="755862" cy="1161218"/>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9AE8F91-C754-C46C-C384-E79A4B241E5F}"/>
              </a:ext>
            </a:extLst>
          </p:cNvPr>
          <p:cNvCxnSpPr>
            <a:cxnSpLocks/>
          </p:cNvCxnSpPr>
          <p:nvPr/>
        </p:nvCxnSpPr>
        <p:spPr>
          <a:xfrm flipH="1">
            <a:off x="8222156" y="2997219"/>
            <a:ext cx="23261" cy="687870"/>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9DAEEF7-3C03-6039-A119-0EDA6D4491ED}"/>
              </a:ext>
            </a:extLst>
          </p:cNvPr>
          <p:cNvCxnSpPr>
            <a:cxnSpLocks/>
          </p:cNvCxnSpPr>
          <p:nvPr/>
        </p:nvCxnSpPr>
        <p:spPr>
          <a:xfrm>
            <a:off x="8702617" y="2540019"/>
            <a:ext cx="709340" cy="1145070"/>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828721A-2230-5BF2-95A7-DFE3D0149FEB}"/>
              </a:ext>
            </a:extLst>
          </p:cNvPr>
          <p:cNvCxnSpPr>
            <a:cxnSpLocks/>
          </p:cNvCxnSpPr>
          <p:nvPr/>
        </p:nvCxnSpPr>
        <p:spPr>
          <a:xfrm flipV="1">
            <a:off x="6575155" y="4615637"/>
            <a:ext cx="457200" cy="675848"/>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DF11619-64E2-B314-68D9-EB53AF10C6B2}"/>
              </a:ext>
            </a:extLst>
          </p:cNvPr>
          <p:cNvCxnSpPr>
            <a:cxnSpLocks/>
          </p:cNvCxnSpPr>
          <p:nvPr/>
        </p:nvCxnSpPr>
        <p:spPr>
          <a:xfrm flipV="1">
            <a:off x="7678469" y="4599489"/>
            <a:ext cx="543687" cy="752311"/>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07E76AF-C10B-470E-39FD-24D3CA7FFCDD}"/>
              </a:ext>
            </a:extLst>
          </p:cNvPr>
          <p:cNvCxnSpPr>
            <a:cxnSpLocks/>
          </p:cNvCxnSpPr>
          <p:nvPr/>
        </p:nvCxnSpPr>
        <p:spPr>
          <a:xfrm flipH="1" flipV="1">
            <a:off x="8222156" y="4599489"/>
            <a:ext cx="504001" cy="691996"/>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C360B27-CFB6-99BA-DA5E-5309BEE64958}"/>
              </a:ext>
            </a:extLst>
          </p:cNvPr>
          <p:cNvCxnSpPr>
            <a:cxnSpLocks/>
          </p:cNvCxnSpPr>
          <p:nvPr/>
        </p:nvCxnSpPr>
        <p:spPr>
          <a:xfrm flipH="1" flipV="1">
            <a:off x="9411957" y="4599489"/>
            <a:ext cx="400032" cy="73075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29F066A-AD0A-3B54-3640-1E64590E0497}"/>
              </a:ext>
            </a:extLst>
          </p:cNvPr>
          <p:cNvCxnSpPr>
            <a:cxnSpLocks/>
          </p:cNvCxnSpPr>
          <p:nvPr/>
        </p:nvCxnSpPr>
        <p:spPr>
          <a:xfrm flipH="1" flipV="1">
            <a:off x="7032355" y="4615637"/>
            <a:ext cx="646114" cy="73616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B0BE2D9-EC00-C6C5-394F-135E8BA3D9DC}"/>
              </a:ext>
            </a:extLst>
          </p:cNvPr>
          <p:cNvSpPr/>
          <p:nvPr/>
        </p:nvSpPr>
        <p:spPr bwMode="auto">
          <a:xfrm>
            <a:off x="10212020" y="5149006"/>
            <a:ext cx="9144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b="1">
                <a:solidFill>
                  <a:schemeClr val="tx1"/>
                </a:solidFill>
                <a:ea typeface="Segoe UI" pitchFamily="34" charset="0"/>
                <a:cs typeface="Segoe UI" pitchFamily="34" charset="0"/>
              </a:rPr>
              <a:t>…</a:t>
            </a:r>
          </a:p>
        </p:txBody>
      </p:sp>
    </p:spTree>
    <p:extLst>
      <p:ext uri="{BB962C8B-B14F-4D97-AF65-F5344CB8AC3E}">
        <p14:creationId xmlns:p14="http://schemas.microsoft.com/office/powerpoint/2010/main" val="417215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F656-D709-E968-5B50-2939713749DA}"/>
              </a:ext>
            </a:extLst>
          </p:cNvPr>
          <p:cNvSpPr>
            <a:spLocks noGrp="1"/>
          </p:cNvSpPr>
          <p:nvPr>
            <p:ph type="title"/>
          </p:nvPr>
        </p:nvSpPr>
        <p:spPr/>
        <p:txBody>
          <a:bodyPr/>
          <a:lstStyle/>
          <a:p>
            <a:r>
              <a:rPr lang="en-US" dirty="0"/>
              <a:t>This workshop</a:t>
            </a:r>
          </a:p>
        </p:txBody>
      </p:sp>
      <p:sp>
        <p:nvSpPr>
          <p:cNvPr id="5" name="Slide Number Placeholder 4">
            <a:extLst>
              <a:ext uri="{FF2B5EF4-FFF2-40B4-BE49-F238E27FC236}">
                <a16:creationId xmlns:a16="http://schemas.microsoft.com/office/drawing/2014/main" id="{E275CE05-107D-331B-5FDE-D4598FC85D9A}"/>
              </a:ext>
            </a:extLst>
          </p:cNvPr>
          <p:cNvSpPr>
            <a:spLocks noGrp="1"/>
          </p:cNvSpPr>
          <p:nvPr>
            <p:ph type="sldNum" sz="quarter" idx="12"/>
          </p:nvPr>
        </p:nvSpPr>
        <p:spPr/>
        <p:txBody>
          <a:bodyPr/>
          <a:lstStyle/>
          <a:p>
            <a:fld id="{D57F1E4F-1CFF-5643-939E-217C01CDF565}" type="slidenum">
              <a:rPr lang="en-US" smtClean="0"/>
              <a:pPr/>
              <a:t>24</a:t>
            </a:fld>
            <a:endParaRPr lang="en-US"/>
          </a:p>
        </p:txBody>
      </p:sp>
      <p:sp>
        <p:nvSpPr>
          <p:cNvPr id="6" name="Oval 5">
            <a:extLst>
              <a:ext uri="{FF2B5EF4-FFF2-40B4-BE49-F238E27FC236}">
                <a16:creationId xmlns:a16="http://schemas.microsoft.com/office/drawing/2014/main" id="{93505369-019F-CE25-72CB-F136252F39D3}"/>
              </a:ext>
            </a:extLst>
          </p:cNvPr>
          <p:cNvSpPr/>
          <p:nvPr/>
        </p:nvSpPr>
        <p:spPr bwMode="auto">
          <a:xfrm>
            <a:off x="5648587" y="1629623"/>
            <a:ext cx="914400" cy="9144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bg1"/>
              </a:solidFill>
              <a:ea typeface="Segoe UI" pitchFamily="34" charset="0"/>
              <a:cs typeface="Segoe UI" pitchFamily="34" charset="0"/>
            </a:endParaRPr>
          </a:p>
        </p:txBody>
      </p:sp>
      <p:sp>
        <p:nvSpPr>
          <p:cNvPr id="7" name="Oval 6">
            <a:extLst>
              <a:ext uri="{FF2B5EF4-FFF2-40B4-BE49-F238E27FC236}">
                <a16:creationId xmlns:a16="http://schemas.microsoft.com/office/drawing/2014/main" id="{ACF6D334-478D-B941-7C11-D25378B851DD}"/>
              </a:ext>
            </a:extLst>
          </p:cNvPr>
          <p:cNvSpPr/>
          <p:nvPr/>
        </p:nvSpPr>
        <p:spPr bwMode="auto">
          <a:xfrm>
            <a:off x="3893648" y="3312715"/>
            <a:ext cx="914400" cy="9144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bg1"/>
              </a:solidFill>
              <a:ea typeface="Segoe UI" pitchFamily="34" charset="0"/>
              <a:cs typeface="Segoe UI" pitchFamily="34" charset="0"/>
            </a:endParaRPr>
          </a:p>
        </p:txBody>
      </p:sp>
      <p:sp>
        <p:nvSpPr>
          <p:cNvPr id="8" name="Oval 7">
            <a:extLst>
              <a:ext uri="{FF2B5EF4-FFF2-40B4-BE49-F238E27FC236}">
                <a16:creationId xmlns:a16="http://schemas.microsoft.com/office/drawing/2014/main" id="{56C653D0-F877-A1D9-900D-C18B2B1EEA2B}"/>
              </a:ext>
            </a:extLst>
          </p:cNvPr>
          <p:cNvSpPr/>
          <p:nvPr/>
        </p:nvSpPr>
        <p:spPr bwMode="auto">
          <a:xfrm>
            <a:off x="5638800" y="3312715"/>
            <a:ext cx="914400" cy="9144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Oval 8">
            <a:extLst>
              <a:ext uri="{FF2B5EF4-FFF2-40B4-BE49-F238E27FC236}">
                <a16:creationId xmlns:a16="http://schemas.microsoft.com/office/drawing/2014/main" id="{6E44DF7D-EAD9-013F-C79A-372E248A306E}"/>
              </a:ext>
            </a:extLst>
          </p:cNvPr>
          <p:cNvSpPr/>
          <p:nvPr/>
        </p:nvSpPr>
        <p:spPr bwMode="auto">
          <a:xfrm>
            <a:off x="7495322" y="3312715"/>
            <a:ext cx="914400" cy="9144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43E0647-E999-E9AB-4584-128D736A1FBF}"/>
              </a:ext>
            </a:extLst>
          </p:cNvPr>
          <p:cNvSpPr/>
          <p:nvPr/>
        </p:nvSpPr>
        <p:spPr bwMode="auto">
          <a:xfrm>
            <a:off x="4723890" y="1507509"/>
            <a:ext cx="1282686"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Coordinator Agent</a:t>
            </a:r>
          </a:p>
        </p:txBody>
      </p:sp>
      <p:sp>
        <p:nvSpPr>
          <p:cNvPr id="11" name="Rectangle 10">
            <a:extLst>
              <a:ext uri="{FF2B5EF4-FFF2-40B4-BE49-F238E27FC236}">
                <a16:creationId xmlns:a16="http://schemas.microsoft.com/office/drawing/2014/main" id="{D26DD480-7EA0-97F7-5009-4FE93DA7289A}"/>
              </a:ext>
            </a:extLst>
          </p:cNvPr>
          <p:cNvSpPr/>
          <p:nvPr/>
        </p:nvSpPr>
        <p:spPr bwMode="auto">
          <a:xfrm>
            <a:off x="3708289" y="4218106"/>
            <a:ext cx="1282686"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Sales</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Agent</a:t>
            </a:r>
          </a:p>
        </p:txBody>
      </p:sp>
      <p:sp>
        <p:nvSpPr>
          <p:cNvPr id="12" name="Rectangle 11">
            <a:extLst>
              <a:ext uri="{FF2B5EF4-FFF2-40B4-BE49-F238E27FC236}">
                <a16:creationId xmlns:a16="http://schemas.microsoft.com/office/drawing/2014/main" id="{97439A24-1070-3376-1AD7-C1544A426014}"/>
              </a:ext>
            </a:extLst>
          </p:cNvPr>
          <p:cNvSpPr/>
          <p:nvPr/>
        </p:nvSpPr>
        <p:spPr bwMode="auto">
          <a:xfrm>
            <a:off x="5464444" y="4227115"/>
            <a:ext cx="1282686"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Support</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Agent</a:t>
            </a:r>
          </a:p>
        </p:txBody>
      </p:sp>
      <p:sp>
        <p:nvSpPr>
          <p:cNvPr id="13" name="Rectangle 12">
            <a:extLst>
              <a:ext uri="{FF2B5EF4-FFF2-40B4-BE49-F238E27FC236}">
                <a16:creationId xmlns:a16="http://schemas.microsoft.com/office/drawing/2014/main" id="{321E94F9-26C5-92CD-7270-CD5EF30B2D8F}"/>
              </a:ext>
            </a:extLst>
          </p:cNvPr>
          <p:cNvSpPr/>
          <p:nvPr/>
        </p:nvSpPr>
        <p:spPr bwMode="auto">
          <a:xfrm>
            <a:off x="7311179" y="4215342"/>
            <a:ext cx="1282686"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Transactions</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Agent</a:t>
            </a:r>
          </a:p>
        </p:txBody>
      </p:sp>
      <p:sp>
        <p:nvSpPr>
          <p:cNvPr id="14" name="Rectangle 13">
            <a:extLst>
              <a:ext uri="{FF2B5EF4-FFF2-40B4-BE49-F238E27FC236}">
                <a16:creationId xmlns:a16="http://schemas.microsoft.com/office/drawing/2014/main" id="{87E136E7-C300-5159-BEF9-3958F7B63BAA}"/>
              </a:ext>
            </a:extLst>
          </p:cNvPr>
          <p:cNvSpPr/>
          <p:nvPr/>
        </p:nvSpPr>
        <p:spPr>
          <a:xfrm>
            <a:off x="9306327" y="2924663"/>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Bank transfer</a:t>
            </a:r>
          </a:p>
        </p:txBody>
      </p:sp>
      <p:sp>
        <p:nvSpPr>
          <p:cNvPr id="15" name="Rectangle 14">
            <a:extLst>
              <a:ext uri="{FF2B5EF4-FFF2-40B4-BE49-F238E27FC236}">
                <a16:creationId xmlns:a16="http://schemas.microsoft.com/office/drawing/2014/main" id="{F8BF22B6-7E6A-53F6-8ECB-22A0C407C65F}"/>
              </a:ext>
            </a:extLst>
          </p:cNvPr>
          <p:cNvSpPr/>
          <p:nvPr/>
        </p:nvSpPr>
        <p:spPr>
          <a:xfrm>
            <a:off x="9306327" y="3451753"/>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Bank transaction</a:t>
            </a:r>
          </a:p>
        </p:txBody>
      </p:sp>
      <p:sp>
        <p:nvSpPr>
          <p:cNvPr id="16" name="Rectangle 15">
            <a:extLst>
              <a:ext uri="{FF2B5EF4-FFF2-40B4-BE49-F238E27FC236}">
                <a16:creationId xmlns:a16="http://schemas.microsoft.com/office/drawing/2014/main" id="{EE0D388B-67E7-7B31-26E5-7C165101659A}"/>
              </a:ext>
            </a:extLst>
          </p:cNvPr>
          <p:cNvSpPr/>
          <p:nvPr/>
        </p:nvSpPr>
        <p:spPr>
          <a:xfrm>
            <a:off x="9306327" y="3978843"/>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Get transaction history</a:t>
            </a:r>
          </a:p>
        </p:txBody>
      </p:sp>
      <p:sp>
        <p:nvSpPr>
          <p:cNvPr id="17" name="Rectangle 16">
            <a:extLst>
              <a:ext uri="{FF2B5EF4-FFF2-40B4-BE49-F238E27FC236}">
                <a16:creationId xmlns:a16="http://schemas.microsoft.com/office/drawing/2014/main" id="{32F09B98-E5F9-78CB-9806-95109FCD349E}"/>
              </a:ext>
            </a:extLst>
          </p:cNvPr>
          <p:cNvSpPr/>
          <p:nvPr/>
        </p:nvSpPr>
        <p:spPr>
          <a:xfrm>
            <a:off x="9306327" y="4505934"/>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Bank balance</a:t>
            </a:r>
          </a:p>
        </p:txBody>
      </p:sp>
      <p:sp>
        <p:nvSpPr>
          <p:cNvPr id="19" name="Rectangle 18">
            <a:extLst>
              <a:ext uri="{FF2B5EF4-FFF2-40B4-BE49-F238E27FC236}">
                <a16:creationId xmlns:a16="http://schemas.microsoft.com/office/drawing/2014/main" id="{BC0E806C-6FDB-FD45-CCB9-DF6A8C91E47A}"/>
              </a:ext>
            </a:extLst>
          </p:cNvPr>
          <p:cNvSpPr/>
          <p:nvPr/>
        </p:nvSpPr>
        <p:spPr>
          <a:xfrm>
            <a:off x="5430059" y="5535404"/>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Service request</a:t>
            </a:r>
          </a:p>
        </p:txBody>
      </p:sp>
      <p:sp>
        <p:nvSpPr>
          <p:cNvPr id="20" name="Rectangle 19">
            <a:extLst>
              <a:ext uri="{FF2B5EF4-FFF2-40B4-BE49-F238E27FC236}">
                <a16:creationId xmlns:a16="http://schemas.microsoft.com/office/drawing/2014/main" id="{FA41DA17-0774-5F3F-88C4-90278875D78F}"/>
              </a:ext>
            </a:extLst>
          </p:cNvPr>
          <p:cNvSpPr/>
          <p:nvPr/>
        </p:nvSpPr>
        <p:spPr>
          <a:xfrm>
            <a:off x="5412866" y="6095084"/>
            <a:ext cx="1317071" cy="388052"/>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Get branch locations</a:t>
            </a:r>
          </a:p>
        </p:txBody>
      </p:sp>
      <p:sp>
        <p:nvSpPr>
          <p:cNvPr id="22" name="Rectangle 21">
            <a:extLst>
              <a:ext uri="{FF2B5EF4-FFF2-40B4-BE49-F238E27FC236}">
                <a16:creationId xmlns:a16="http://schemas.microsoft.com/office/drawing/2014/main" id="{0A112CB7-D0FC-A559-6357-77867D7BBF60}"/>
              </a:ext>
            </a:extLst>
          </p:cNvPr>
          <p:cNvSpPr/>
          <p:nvPr/>
        </p:nvSpPr>
        <p:spPr>
          <a:xfrm>
            <a:off x="1679972" y="3234974"/>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Get offer information</a:t>
            </a:r>
          </a:p>
        </p:txBody>
      </p:sp>
      <p:sp>
        <p:nvSpPr>
          <p:cNvPr id="23" name="Rectangle 22">
            <a:extLst>
              <a:ext uri="{FF2B5EF4-FFF2-40B4-BE49-F238E27FC236}">
                <a16:creationId xmlns:a16="http://schemas.microsoft.com/office/drawing/2014/main" id="{7FC7DD40-9280-4707-8764-71F550E26BF4}"/>
              </a:ext>
            </a:extLst>
          </p:cNvPr>
          <p:cNvSpPr/>
          <p:nvPr/>
        </p:nvSpPr>
        <p:spPr>
          <a:xfrm>
            <a:off x="1685221" y="3795819"/>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Create account</a:t>
            </a:r>
          </a:p>
        </p:txBody>
      </p:sp>
      <p:sp>
        <p:nvSpPr>
          <p:cNvPr id="24" name="Rectangle 23">
            <a:extLst>
              <a:ext uri="{FF2B5EF4-FFF2-40B4-BE49-F238E27FC236}">
                <a16:creationId xmlns:a16="http://schemas.microsoft.com/office/drawing/2014/main" id="{D0612F46-866F-3052-F03F-C1B8C2C15966}"/>
              </a:ext>
            </a:extLst>
          </p:cNvPr>
          <p:cNvSpPr/>
          <p:nvPr/>
        </p:nvSpPr>
        <p:spPr>
          <a:xfrm>
            <a:off x="1678756" y="4356664"/>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Calculate monthly payment</a:t>
            </a:r>
          </a:p>
        </p:txBody>
      </p:sp>
      <p:sp>
        <p:nvSpPr>
          <p:cNvPr id="25" name="Rectangle 24">
            <a:extLst>
              <a:ext uri="{FF2B5EF4-FFF2-40B4-BE49-F238E27FC236}">
                <a16:creationId xmlns:a16="http://schemas.microsoft.com/office/drawing/2014/main" id="{8456ABED-1535-698D-BAB7-5C8A09ACDF20}"/>
              </a:ext>
            </a:extLst>
          </p:cNvPr>
          <p:cNvSpPr/>
          <p:nvPr/>
        </p:nvSpPr>
        <p:spPr>
          <a:xfrm>
            <a:off x="7311179" y="1829428"/>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Transfer to agent</a:t>
            </a:r>
          </a:p>
        </p:txBody>
      </p:sp>
      <p:cxnSp>
        <p:nvCxnSpPr>
          <p:cNvPr id="26" name="Straight Arrow Connector 25">
            <a:extLst>
              <a:ext uri="{FF2B5EF4-FFF2-40B4-BE49-F238E27FC236}">
                <a16:creationId xmlns:a16="http://schemas.microsoft.com/office/drawing/2014/main" id="{D6267B7C-86A7-0A8C-E951-AA7F727BDC97}"/>
              </a:ext>
            </a:extLst>
          </p:cNvPr>
          <p:cNvCxnSpPr>
            <a:cxnSpLocks/>
            <a:stCxn id="7" idx="7"/>
            <a:endCxn id="6" idx="3"/>
          </p:cNvCxnSpPr>
          <p:nvPr/>
        </p:nvCxnSpPr>
        <p:spPr>
          <a:xfrm flipV="1">
            <a:off x="4674137" y="2410112"/>
            <a:ext cx="1108361" cy="1036514"/>
          </a:xfrm>
          <a:prstGeom prst="straightConnector1">
            <a:avLst/>
          </a:prstGeom>
          <a:ln w="28575">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06FACC8-C0FE-A5F7-EC0A-6BE4D6C56A28}"/>
              </a:ext>
            </a:extLst>
          </p:cNvPr>
          <p:cNvCxnSpPr>
            <a:cxnSpLocks/>
            <a:stCxn id="8" idx="0"/>
            <a:endCxn id="6" idx="4"/>
          </p:cNvCxnSpPr>
          <p:nvPr/>
        </p:nvCxnSpPr>
        <p:spPr>
          <a:xfrm flipV="1">
            <a:off x="6096000" y="2544023"/>
            <a:ext cx="9787" cy="768692"/>
          </a:xfrm>
          <a:prstGeom prst="straightConnector1">
            <a:avLst/>
          </a:prstGeom>
          <a:ln w="28575">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F6C048D-4F81-7464-13BC-E788544E99CB}"/>
              </a:ext>
            </a:extLst>
          </p:cNvPr>
          <p:cNvCxnSpPr>
            <a:cxnSpLocks/>
            <a:stCxn id="9" idx="1"/>
            <a:endCxn id="6" idx="5"/>
          </p:cNvCxnSpPr>
          <p:nvPr/>
        </p:nvCxnSpPr>
        <p:spPr>
          <a:xfrm flipH="1" flipV="1">
            <a:off x="6429076" y="2410112"/>
            <a:ext cx="1200157" cy="1036514"/>
          </a:xfrm>
          <a:prstGeom prst="straightConnector1">
            <a:avLst/>
          </a:prstGeom>
          <a:ln w="28575">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0F3761F-C424-471A-DB47-A290C52B404A}"/>
              </a:ext>
            </a:extLst>
          </p:cNvPr>
          <p:cNvSpPr txBox="1"/>
          <p:nvPr/>
        </p:nvSpPr>
        <p:spPr>
          <a:xfrm>
            <a:off x="1679972" y="2936427"/>
            <a:ext cx="531940" cy="276999"/>
          </a:xfrm>
          <a:prstGeom prst="rect">
            <a:avLst/>
          </a:prstGeom>
          <a:noFill/>
        </p:spPr>
        <p:txBody>
          <a:bodyPr wrap="none" rtlCol="0">
            <a:spAutoFit/>
          </a:bodyPr>
          <a:lstStyle/>
          <a:p>
            <a:r>
              <a:rPr lang="en-US" sz="1200" dirty="0"/>
              <a:t>Tools</a:t>
            </a:r>
          </a:p>
        </p:txBody>
      </p:sp>
      <p:sp>
        <p:nvSpPr>
          <p:cNvPr id="36" name="TextBox 35">
            <a:extLst>
              <a:ext uri="{FF2B5EF4-FFF2-40B4-BE49-F238E27FC236}">
                <a16:creationId xmlns:a16="http://schemas.microsoft.com/office/drawing/2014/main" id="{5199228E-7222-3AE7-7398-5979A7095B49}"/>
              </a:ext>
            </a:extLst>
          </p:cNvPr>
          <p:cNvSpPr txBox="1"/>
          <p:nvPr/>
        </p:nvSpPr>
        <p:spPr>
          <a:xfrm>
            <a:off x="7237577" y="1561096"/>
            <a:ext cx="466218" cy="276999"/>
          </a:xfrm>
          <a:prstGeom prst="rect">
            <a:avLst/>
          </a:prstGeom>
          <a:noFill/>
        </p:spPr>
        <p:txBody>
          <a:bodyPr wrap="none" rtlCol="0">
            <a:spAutoFit/>
          </a:bodyPr>
          <a:lstStyle/>
          <a:p>
            <a:r>
              <a:rPr lang="en-US" sz="1200" dirty="0"/>
              <a:t>Tool</a:t>
            </a:r>
          </a:p>
        </p:txBody>
      </p:sp>
      <p:sp>
        <p:nvSpPr>
          <p:cNvPr id="37" name="TextBox 36">
            <a:extLst>
              <a:ext uri="{FF2B5EF4-FFF2-40B4-BE49-F238E27FC236}">
                <a16:creationId xmlns:a16="http://schemas.microsoft.com/office/drawing/2014/main" id="{448166D8-4934-DF3A-D7E0-1972F614B203}"/>
              </a:ext>
            </a:extLst>
          </p:cNvPr>
          <p:cNvSpPr txBox="1"/>
          <p:nvPr/>
        </p:nvSpPr>
        <p:spPr>
          <a:xfrm>
            <a:off x="5382617" y="5282196"/>
            <a:ext cx="531940" cy="276999"/>
          </a:xfrm>
          <a:prstGeom prst="rect">
            <a:avLst/>
          </a:prstGeom>
          <a:noFill/>
        </p:spPr>
        <p:txBody>
          <a:bodyPr wrap="none" rtlCol="0">
            <a:spAutoFit/>
          </a:bodyPr>
          <a:lstStyle/>
          <a:p>
            <a:r>
              <a:rPr lang="en-US" sz="1200" dirty="0"/>
              <a:t>Tools</a:t>
            </a:r>
          </a:p>
        </p:txBody>
      </p:sp>
      <p:sp>
        <p:nvSpPr>
          <p:cNvPr id="38" name="TextBox 37">
            <a:extLst>
              <a:ext uri="{FF2B5EF4-FFF2-40B4-BE49-F238E27FC236}">
                <a16:creationId xmlns:a16="http://schemas.microsoft.com/office/drawing/2014/main" id="{B68E24A1-B5C6-14EB-4D88-FF4ECEE5B2B9}"/>
              </a:ext>
            </a:extLst>
          </p:cNvPr>
          <p:cNvSpPr txBox="1"/>
          <p:nvPr/>
        </p:nvSpPr>
        <p:spPr>
          <a:xfrm>
            <a:off x="9223072" y="2639894"/>
            <a:ext cx="531940" cy="276999"/>
          </a:xfrm>
          <a:prstGeom prst="rect">
            <a:avLst/>
          </a:prstGeom>
          <a:noFill/>
        </p:spPr>
        <p:txBody>
          <a:bodyPr wrap="none" rtlCol="0">
            <a:spAutoFit/>
          </a:bodyPr>
          <a:lstStyle/>
          <a:p>
            <a:r>
              <a:rPr lang="en-US" sz="1200" dirty="0"/>
              <a:t>Tools</a:t>
            </a:r>
          </a:p>
        </p:txBody>
      </p:sp>
      <p:cxnSp>
        <p:nvCxnSpPr>
          <p:cNvPr id="39" name="Straight Arrow Connector 38">
            <a:extLst>
              <a:ext uri="{FF2B5EF4-FFF2-40B4-BE49-F238E27FC236}">
                <a16:creationId xmlns:a16="http://schemas.microsoft.com/office/drawing/2014/main" id="{C0395647-EF5B-602D-0160-48C0BEBA1386}"/>
              </a:ext>
            </a:extLst>
          </p:cNvPr>
          <p:cNvCxnSpPr>
            <a:cxnSpLocks/>
            <a:endCxn id="9" idx="6"/>
          </p:cNvCxnSpPr>
          <p:nvPr/>
        </p:nvCxnSpPr>
        <p:spPr>
          <a:xfrm flipH="1">
            <a:off x="8409722" y="3769915"/>
            <a:ext cx="813350" cy="0"/>
          </a:xfrm>
          <a:prstGeom prst="straightConnector1">
            <a:avLst/>
          </a:prstGeom>
          <a:ln w="285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E78D8FE-B2B5-1683-61D4-3A62EC9451CB}"/>
              </a:ext>
            </a:extLst>
          </p:cNvPr>
          <p:cNvCxnSpPr>
            <a:cxnSpLocks/>
          </p:cNvCxnSpPr>
          <p:nvPr/>
        </p:nvCxnSpPr>
        <p:spPr>
          <a:xfrm flipH="1">
            <a:off x="3007173" y="3795819"/>
            <a:ext cx="813350" cy="0"/>
          </a:xfrm>
          <a:prstGeom prst="straightConnector1">
            <a:avLst/>
          </a:prstGeom>
          <a:ln w="285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7CFBB82-5F72-6624-24DE-7C498B329239}"/>
              </a:ext>
            </a:extLst>
          </p:cNvPr>
          <p:cNvCxnSpPr>
            <a:cxnSpLocks/>
            <a:stCxn id="12" idx="2"/>
          </p:cNvCxnSpPr>
          <p:nvPr/>
        </p:nvCxnSpPr>
        <p:spPr>
          <a:xfrm flipH="1">
            <a:off x="6096000" y="4746307"/>
            <a:ext cx="9787" cy="674389"/>
          </a:xfrm>
          <a:prstGeom prst="straightConnector1">
            <a:avLst/>
          </a:prstGeom>
          <a:ln w="285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BC2AC6F-D6D0-9246-1290-F3D875F44835}"/>
              </a:ext>
            </a:extLst>
          </p:cNvPr>
          <p:cNvCxnSpPr>
            <a:cxnSpLocks/>
          </p:cNvCxnSpPr>
          <p:nvPr/>
        </p:nvCxnSpPr>
        <p:spPr>
          <a:xfrm flipH="1">
            <a:off x="6649191" y="2023454"/>
            <a:ext cx="588386" cy="0"/>
          </a:xfrm>
          <a:prstGeom prst="straightConnector1">
            <a:avLst/>
          </a:prstGeom>
          <a:ln w="285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A798B00-6DAC-139B-8251-7FDCFEB4C5EC}"/>
              </a:ext>
            </a:extLst>
          </p:cNvPr>
          <p:cNvSpPr txBox="1"/>
          <p:nvPr/>
        </p:nvSpPr>
        <p:spPr>
          <a:xfrm>
            <a:off x="5648587" y="264523"/>
            <a:ext cx="888385" cy="707886"/>
          </a:xfrm>
          <a:prstGeom prst="rect">
            <a:avLst/>
          </a:prstGeom>
          <a:noFill/>
        </p:spPr>
        <p:txBody>
          <a:bodyPr wrap="none" rtlCol="0">
            <a:spAutoFit/>
          </a:bodyPr>
          <a:lstStyle/>
          <a:p>
            <a:r>
              <a:rPr lang="en-US" sz="4000" dirty="0"/>
              <a:t>🧑‍💻</a:t>
            </a:r>
          </a:p>
        </p:txBody>
      </p:sp>
      <p:sp>
        <p:nvSpPr>
          <p:cNvPr id="50" name="Rectangle 49">
            <a:extLst>
              <a:ext uri="{FF2B5EF4-FFF2-40B4-BE49-F238E27FC236}">
                <a16:creationId xmlns:a16="http://schemas.microsoft.com/office/drawing/2014/main" id="{695BD80D-23E5-7030-A4CB-E81BDC300668}"/>
              </a:ext>
            </a:extLst>
          </p:cNvPr>
          <p:cNvSpPr/>
          <p:nvPr/>
        </p:nvSpPr>
        <p:spPr bwMode="auto">
          <a:xfrm>
            <a:off x="5447251" y="-65973"/>
            <a:ext cx="1282686"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User</a:t>
            </a:r>
          </a:p>
        </p:txBody>
      </p:sp>
      <p:cxnSp>
        <p:nvCxnSpPr>
          <p:cNvPr id="51" name="Straight Arrow Connector 50">
            <a:extLst>
              <a:ext uri="{FF2B5EF4-FFF2-40B4-BE49-F238E27FC236}">
                <a16:creationId xmlns:a16="http://schemas.microsoft.com/office/drawing/2014/main" id="{E3F979E7-0CE6-D305-3A3D-0CBC1ED5924F}"/>
              </a:ext>
            </a:extLst>
          </p:cNvPr>
          <p:cNvCxnSpPr>
            <a:cxnSpLocks/>
            <a:stCxn id="6" idx="0"/>
            <a:endCxn id="49" idx="2"/>
          </p:cNvCxnSpPr>
          <p:nvPr/>
        </p:nvCxnSpPr>
        <p:spPr>
          <a:xfrm flipH="1" flipV="1">
            <a:off x="6092780" y="972409"/>
            <a:ext cx="13007" cy="657214"/>
          </a:xfrm>
          <a:prstGeom prst="straightConnector1">
            <a:avLst/>
          </a:prstGeom>
          <a:ln w="28575">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77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8D738-AA98-B297-2EA6-BF8687B197C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7C71941-B02D-73A3-2866-E721A5CDD5D8}"/>
              </a:ext>
            </a:extLst>
          </p:cNvPr>
          <p:cNvSpPr txBox="1">
            <a:spLocks/>
          </p:cNvSpPr>
          <p:nvPr/>
        </p:nvSpPr>
        <p:spPr>
          <a:xfrm>
            <a:off x="7199551" y="2190157"/>
            <a:ext cx="4420949" cy="2477683"/>
          </a:xfrm>
          <a:prstGeom prst="rect">
            <a:avLst/>
          </a:prstGeom>
        </p:spPr>
        <p:txBody>
          <a:bodyPr anchor="ctr">
            <a:norm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sz="4000"/>
              <a:t>Module 02</a:t>
            </a:r>
          </a:p>
          <a:p>
            <a:r>
              <a:rPr lang="en-US" sz="2400">
                <a:solidFill>
                  <a:srgbClr val="BA3FC4"/>
                </a:solidFill>
              </a:rPr>
              <a:t>Connecting agents to memory</a:t>
            </a:r>
          </a:p>
        </p:txBody>
      </p:sp>
    </p:spTree>
    <p:extLst>
      <p:ext uri="{BB962C8B-B14F-4D97-AF65-F5344CB8AC3E}">
        <p14:creationId xmlns:p14="http://schemas.microsoft.com/office/powerpoint/2010/main" val="75826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159D0-2A2E-B7F1-CD88-A8B4C6100A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DEC32-23F8-1461-3D43-178C09C78D5C}"/>
              </a:ext>
            </a:extLst>
          </p:cNvPr>
          <p:cNvSpPr>
            <a:spLocks noGrp="1"/>
          </p:cNvSpPr>
          <p:nvPr>
            <p:ph type="title"/>
          </p:nvPr>
        </p:nvSpPr>
        <p:spPr/>
        <p:txBody>
          <a:bodyPr/>
          <a:lstStyle/>
          <a:p>
            <a:r>
              <a:rPr lang="en-US"/>
              <a:t>Module 02 Goals</a:t>
            </a:r>
          </a:p>
        </p:txBody>
      </p:sp>
      <p:sp>
        <p:nvSpPr>
          <p:cNvPr id="3" name="Content Placeholder 2">
            <a:extLst>
              <a:ext uri="{FF2B5EF4-FFF2-40B4-BE49-F238E27FC236}">
                <a16:creationId xmlns:a16="http://schemas.microsoft.com/office/drawing/2014/main" id="{38D39561-D30A-4F7D-322B-B072E8DB1AB4}"/>
              </a:ext>
            </a:extLst>
          </p:cNvPr>
          <p:cNvSpPr>
            <a:spLocks noGrp="1"/>
          </p:cNvSpPr>
          <p:nvPr>
            <p:ph sz="quarter" idx="27"/>
          </p:nvPr>
        </p:nvSpPr>
        <p:spPr>
          <a:xfrm>
            <a:off x="563564" y="1447800"/>
            <a:ext cx="10002836" cy="4732338"/>
          </a:xfrm>
        </p:spPr>
        <p:txBody>
          <a:bodyPr>
            <a:normAutofit/>
          </a:bodyPr>
          <a:lstStyle/>
          <a:p>
            <a:pPr algn="l">
              <a:buFont typeface="Arial" panose="020B0604020202020204" pitchFamily="34" charset="0"/>
              <a:buChar char="•"/>
            </a:pPr>
            <a:r>
              <a:rPr lang="en-US" sz="3200" b="0" i="0" dirty="0">
                <a:effectLst/>
                <a:latin typeface="+mj-lt"/>
              </a:rPr>
              <a:t>Learn about agent states, histories, and memory</a:t>
            </a:r>
          </a:p>
          <a:p>
            <a:pPr algn="l">
              <a:buFont typeface="Arial" panose="020B0604020202020204" pitchFamily="34" charset="0"/>
              <a:buChar char="•"/>
            </a:pPr>
            <a:r>
              <a:rPr lang="en-US" sz="3200" b="0" i="0" dirty="0">
                <a:effectLst/>
                <a:latin typeface="+mj-lt"/>
              </a:rPr>
              <a:t>Learn the basics for Azure Cosmos DB for storing state and chat history</a:t>
            </a:r>
          </a:p>
          <a:p>
            <a:pPr algn="l">
              <a:buFont typeface="Arial" panose="020B0604020202020204" pitchFamily="34" charset="0"/>
              <a:buChar char="•"/>
            </a:pPr>
            <a:r>
              <a:rPr lang="en-US" sz="3200" b="0" i="0" dirty="0">
                <a:effectLst/>
                <a:latin typeface="+mj-lt"/>
              </a:rPr>
              <a:t>Learn how to integrate agent frameworks to Azure Cosmos DB</a:t>
            </a:r>
          </a:p>
          <a:p>
            <a:pPr algn="l">
              <a:buFont typeface="Arial" panose="020B0604020202020204" pitchFamily="34" charset="0"/>
              <a:buChar char="•"/>
            </a:pPr>
            <a:r>
              <a:rPr lang="en-US" sz="3200" b="0" i="0" dirty="0">
                <a:effectLst/>
                <a:latin typeface="+mj-lt"/>
              </a:rPr>
              <a:t>Test connectivity to Azure Cosmos DB works </a:t>
            </a:r>
          </a:p>
        </p:txBody>
      </p:sp>
      <p:sp>
        <p:nvSpPr>
          <p:cNvPr id="5" name="Footer Placeholder 4">
            <a:extLst>
              <a:ext uri="{FF2B5EF4-FFF2-40B4-BE49-F238E27FC236}">
                <a16:creationId xmlns:a16="http://schemas.microsoft.com/office/drawing/2014/main" id="{F274EC44-EE43-10F7-59CB-E2CCE4723B1A}"/>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6775DB26-93DE-6A7F-2A80-8553D1AC014C}"/>
              </a:ext>
            </a:extLst>
          </p:cNvPr>
          <p:cNvSpPr>
            <a:spLocks noGrp="1"/>
          </p:cNvSpPr>
          <p:nvPr>
            <p:ph type="sldNum" sz="quarter" idx="30"/>
          </p:nvPr>
        </p:nvSpPr>
        <p:spPr/>
        <p:txBody>
          <a:bodyPr/>
          <a:lstStyle/>
          <a:p>
            <a:fld id="{B1356FBF-028C-F74E-A7B4-9B8ED246DD1B}" type="slidenum">
              <a:rPr lang="en-US" smtClean="0"/>
              <a:pPr/>
              <a:t>26</a:t>
            </a:fld>
            <a:endParaRPr lang="en-US"/>
          </a:p>
        </p:txBody>
      </p:sp>
    </p:spTree>
    <p:extLst>
      <p:ext uri="{BB962C8B-B14F-4D97-AF65-F5344CB8AC3E}">
        <p14:creationId xmlns:p14="http://schemas.microsoft.com/office/powerpoint/2010/main" val="182033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01317-E3CD-D3DD-46D0-6132C5B3B6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5B7BC7-64F6-C7D3-899E-0F6528887004}"/>
              </a:ext>
            </a:extLst>
          </p:cNvPr>
          <p:cNvSpPr>
            <a:spLocks noGrp="1"/>
          </p:cNvSpPr>
          <p:nvPr>
            <p:ph type="title"/>
          </p:nvPr>
        </p:nvSpPr>
        <p:spPr/>
        <p:txBody>
          <a:bodyPr anchor="t"/>
          <a:lstStyle/>
          <a:p>
            <a:r>
              <a:rPr lang="en-US" dirty="0"/>
              <a:t>State &amp; Memory</a:t>
            </a:r>
          </a:p>
        </p:txBody>
      </p:sp>
      <p:sp>
        <p:nvSpPr>
          <p:cNvPr id="5" name="Footer Placeholder 4">
            <a:extLst>
              <a:ext uri="{FF2B5EF4-FFF2-40B4-BE49-F238E27FC236}">
                <a16:creationId xmlns:a16="http://schemas.microsoft.com/office/drawing/2014/main" id="{0917E3AE-9869-0BAE-3233-297E4C98CBD5}"/>
              </a:ext>
            </a:extLst>
          </p:cNvPr>
          <p:cNvSpPr>
            <a:spLocks noGrp="1"/>
          </p:cNvSpPr>
          <p:nvPr>
            <p:ph type="ftr" sz="quarter" idx="29"/>
          </p:nvPr>
        </p:nvSpPr>
        <p:spPr/>
        <p:txBody>
          <a:bodyPr anchor="t"/>
          <a:lstStyle/>
          <a:p>
            <a:r>
              <a:rPr lang="en-US"/>
              <a:t>Microsoft Fabric Community Conference 2025</a:t>
            </a:r>
          </a:p>
        </p:txBody>
      </p:sp>
      <p:sp>
        <p:nvSpPr>
          <p:cNvPr id="6" name="Slide Number Placeholder 5">
            <a:extLst>
              <a:ext uri="{FF2B5EF4-FFF2-40B4-BE49-F238E27FC236}">
                <a16:creationId xmlns:a16="http://schemas.microsoft.com/office/drawing/2014/main" id="{3C6FB602-75A0-83CC-A653-373D6A7E86F3}"/>
              </a:ext>
            </a:extLst>
          </p:cNvPr>
          <p:cNvSpPr>
            <a:spLocks noGrp="1"/>
          </p:cNvSpPr>
          <p:nvPr>
            <p:ph type="sldNum" sz="quarter" idx="30"/>
          </p:nvPr>
        </p:nvSpPr>
        <p:spPr/>
        <p:txBody>
          <a:bodyPr anchor="t"/>
          <a:lstStyle/>
          <a:p>
            <a:fld id="{B1356FBF-028C-F74E-A7B4-9B8ED246DD1B}" type="slidenum">
              <a:rPr lang="en-US" smtClean="0"/>
              <a:pPr/>
              <a:t>27</a:t>
            </a:fld>
            <a:endParaRPr lang="en-US"/>
          </a:p>
        </p:txBody>
      </p:sp>
      <p:sp>
        <p:nvSpPr>
          <p:cNvPr id="9" name="Rectangle 8">
            <a:extLst>
              <a:ext uri="{FF2B5EF4-FFF2-40B4-BE49-F238E27FC236}">
                <a16:creationId xmlns:a16="http://schemas.microsoft.com/office/drawing/2014/main" id="{30410352-4100-FD21-E380-EB3B5E9926F5}"/>
              </a:ext>
            </a:extLst>
          </p:cNvPr>
          <p:cNvSpPr/>
          <p:nvPr/>
        </p:nvSpPr>
        <p:spPr>
          <a:xfrm>
            <a:off x="302648" y="1508125"/>
            <a:ext cx="3657600" cy="4079449"/>
          </a:xfrm>
          <a:prstGeom prst="rect">
            <a:avLst/>
          </a:prstGeom>
          <a:solidFill>
            <a:schemeClr val="bg2">
              <a:lumMod val="95000"/>
              <a:alpha val="59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accent2"/>
                </a:solidFill>
                <a:latin typeface="Segoe Sans Display Semibold" pitchFamily="2" charset="0"/>
                <a:cs typeface="Segoe Sans Display Semibold" pitchFamily="2" charset="0"/>
              </a:rPr>
              <a:t>State</a:t>
            </a:r>
          </a:p>
          <a:p>
            <a:pPr algn="ctr"/>
            <a:endParaRPr lang="en-US" sz="1400"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A snapshot of your agentic application.</a:t>
            </a:r>
          </a:p>
          <a:p>
            <a:pPr marL="285750" indent="-285750">
              <a:buFont typeface="Arial" panose="020B0604020202020204" pitchFamily="34" charset="0"/>
              <a:buChar char="•"/>
            </a:pPr>
            <a:endParaRPr lang="en-US" sz="1400"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It can contain any information useful to describe the snapshot.</a:t>
            </a:r>
          </a:p>
          <a:p>
            <a:pPr marL="285750" indent="-285750">
              <a:buFont typeface="Arial" panose="020B0604020202020204" pitchFamily="34" charset="0"/>
              <a:buChar char="•"/>
            </a:pPr>
            <a:endParaRPr lang="en-US" sz="1400"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Ideally, it should have enough information such that the application can be restored at a given state.</a:t>
            </a:r>
          </a:p>
          <a:p>
            <a:pPr marL="285750" indent="-285750">
              <a:buFont typeface="Arial" panose="020B0604020202020204" pitchFamily="34" charset="0"/>
              <a:buChar char="•"/>
            </a:pPr>
            <a:endParaRPr lang="en-US" sz="1400"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It can also help  maintain consistency and context, enabling agents to perform tasks effectively and coordinate with each other.​</a:t>
            </a:r>
          </a:p>
        </p:txBody>
      </p:sp>
      <p:sp>
        <p:nvSpPr>
          <p:cNvPr id="12" name="Rectangle 11">
            <a:extLst>
              <a:ext uri="{FF2B5EF4-FFF2-40B4-BE49-F238E27FC236}">
                <a16:creationId xmlns:a16="http://schemas.microsoft.com/office/drawing/2014/main" id="{64BB1825-51C9-C02C-E751-304D4ECCDDD8}"/>
              </a:ext>
            </a:extLst>
          </p:cNvPr>
          <p:cNvSpPr/>
          <p:nvPr/>
        </p:nvSpPr>
        <p:spPr>
          <a:xfrm>
            <a:off x="4330412" y="1508125"/>
            <a:ext cx="3657600" cy="4079449"/>
          </a:xfrm>
          <a:prstGeom prst="rect">
            <a:avLst/>
          </a:prstGeom>
          <a:solidFill>
            <a:schemeClr val="bg2">
              <a:lumMod val="95000"/>
              <a:alpha val="59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accent2"/>
                </a:solidFill>
                <a:latin typeface="Segoe Sans Display Semibold" pitchFamily="2" charset="0"/>
                <a:cs typeface="Segoe Sans Display Semibold" pitchFamily="2" charset="0"/>
              </a:rPr>
              <a:t>Short -Term Memory</a:t>
            </a:r>
            <a:endParaRPr lang="en-US" sz="1000" b="1" dirty="0">
              <a:solidFill>
                <a:schemeClr val="accent2"/>
              </a:solidFill>
              <a:latin typeface="Segoe Sans Display Semibold" pitchFamily="2" charset="0"/>
              <a:cs typeface="Segoe Sans Display Semibold" pitchFamily="2" charset="0"/>
            </a:endParaRPr>
          </a:p>
          <a:p>
            <a:pPr algn="ctr"/>
            <a:endParaRPr lang="en-US" sz="1000" dirty="0">
              <a:solidFill>
                <a:sysClr val="windowText" lastClr="000000"/>
              </a:solidFill>
              <a:latin typeface="+mj-lt"/>
            </a:endParaRPr>
          </a:p>
          <a:p>
            <a:endParaRPr lang="en-US" sz="1000" b="1"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Storage of information within a single session or interaction, allowing agents to maintain context during that session.​</a:t>
            </a:r>
          </a:p>
          <a:p>
            <a:pPr marL="285750" indent="-285750">
              <a:buFont typeface="Arial" panose="020B0604020202020204" pitchFamily="34" charset="0"/>
              <a:buChar char="•"/>
            </a:pPr>
            <a:endParaRPr lang="en-US" sz="1400"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Enables coherent and contextually relevant responses by remembering recent interactions.​</a:t>
            </a:r>
          </a:p>
        </p:txBody>
      </p:sp>
      <p:sp>
        <p:nvSpPr>
          <p:cNvPr id="13" name="Rectangle 12">
            <a:extLst>
              <a:ext uri="{FF2B5EF4-FFF2-40B4-BE49-F238E27FC236}">
                <a16:creationId xmlns:a16="http://schemas.microsoft.com/office/drawing/2014/main" id="{0267EDEA-71F0-7936-5DB7-D09242D2CA3D}"/>
              </a:ext>
            </a:extLst>
          </p:cNvPr>
          <p:cNvSpPr/>
          <p:nvPr/>
        </p:nvSpPr>
        <p:spPr>
          <a:xfrm>
            <a:off x="8358176" y="1508125"/>
            <a:ext cx="3657600" cy="4079449"/>
          </a:xfrm>
          <a:prstGeom prst="rect">
            <a:avLst/>
          </a:prstGeom>
          <a:solidFill>
            <a:schemeClr val="bg2">
              <a:lumMod val="95000"/>
              <a:alpha val="59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accent2"/>
                </a:solidFill>
                <a:latin typeface="Segoe Sans Display Semibold" pitchFamily="2" charset="0"/>
                <a:cs typeface="Segoe Sans Display Semibold" pitchFamily="2" charset="0"/>
              </a:rPr>
              <a:t>Long-Term Memory</a:t>
            </a:r>
            <a:endParaRPr lang="en-US" sz="1000" b="1" dirty="0">
              <a:solidFill>
                <a:schemeClr val="accent2"/>
              </a:solidFill>
              <a:latin typeface="Segoe Sans Display Semibold" pitchFamily="2" charset="0"/>
              <a:cs typeface="Segoe Sans Display Semibold" pitchFamily="2" charset="0"/>
            </a:endParaRPr>
          </a:p>
          <a:p>
            <a:pPr algn="ctr"/>
            <a:endParaRPr lang="en-US" sz="1000" dirty="0">
              <a:solidFill>
                <a:sysClr val="windowText" lastClr="000000"/>
              </a:solidFill>
              <a:latin typeface="+mj-lt"/>
            </a:endParaRPr>
          </a:p>
          <a:p>
            <a:endParaRPr lang="en-US" sz="1000" b="1" dirty="0">
              <a:solidFill>
                <a:sysClr val="windowText" lastClr="000000"/>
              </a:solidFill>
              <a:latin typeface="+mj-lt"/>
            </a:endParaRPr>
          </a:p>
          <a:p>
            <a:endParaRPr lang="en-US" sz="1400" dirty="0">
              <a:solidFill>
                <a:sysClr val="windowText" lastClr="000000"/>
              </a:solidFill>
              <a:latin typeface="+mj-lt"/>
            </a:endParaRPr>
          </a:p>
          <a:p>
            <a:pPr marL="171450" indent="-171450">
              <a:buFont typeface="Arial" panose="020B0604020202020204" pitchFamily="34" charset="0"/>
              <a:buChar char="•"/>
            </a:pPr>
            <a:r>
              <a:rPr lang="en-US" sz="1400" dirty="0">
                <a:solidFill>
                  <a:sysClr val="windowText" lastClr="000000"/>
                </a:solidFill>
                <a:latin typeface="+mj-lt"/>
              </a:rPr>
              <a:t>Persistent storage of information across multiple sessions, enabling agents to recall past interactions and user preferences over time.​</a:t>
            </a:r>
          </a:p>
          <a:p>
            <a:pPr marL="171450" indent="-171450">
              <a:buFont typeface="Arial" panose="020B0604020202020204" pitchFamily="34" charset="0"/>
              <a:buChar char="•"/>
            </a:pPr>
            <a:endParaRPr lang="en-US" sz="1400" dirty="0">
              <a:solidFill>
                <a:sysClr val="windowText" lastClr="000000"/>
              </a:solidFill>
              <a:latin typeface="+mj-lt"/>
            </a:endParaRPr>
          </a:p>
          <a:p>
            <a:pPr marL="171450" indent="-171450">
              <a:buFont typeface="Arial" panose="020B0604020202020204" pitchFamily="34" charset="0"/>
              <a:buChar char="•"/>
            </a:pPr>
            <a:r>
              <a:rPr lang="en-US" sz="1400" dirty="0">
                <a:solidFill>
                  <a:sysClr val="windowText" lastClr="000000"/>
                </a:solidFill>
                <a:latin typeface="+mj-lt"/>
              </a:rPr>
              <a:t>Allows agents to learn from feedback, adapt to user preferences, and provide personalized experiences.​</a:t>
            </a:r>
          </a:p>
          <a:p>
            <a:pPr marL="171450" indent="-171450">
              <a:buFont typeface="Arial" panose="020B0604020202020204" pitchFamily="34" charset="0"/>
              <a:buChar char="•"/>
            </a:pPr>
            <a:endParaRPr lang="en-US" sz="1400" dirty="0">
              <a:solidFill>
                <a:sysClr val="windowText" lastClr="000000"/>
              </a:solidFill>
              <a:latin typeface="+mj-lt"/>
            </a:endParaRPr>
          </a:p>
          <a:p>
            <a:pPr marL="171450" indent="-171450">
              <a:buFont typeface="Arial" panose="020B0604020202020204" pitchFamily="34" charset="0"/>
              <a:buChar char="•"/>
            </a:pPr>
            <a:r>
              <a:rPr lang="en-US" sz="1400" dirty="0">
                <a:solidFill>
                  <a:sysClr val="windowText" lastClr="000000"/>
                </a:solidFill>
                <a:latin typeface="+mj-lt"/>
              </a:rPr>
              <a:t>Integrates with external databases to retain information between sessions.</a:t>
            </a:r>
          </a:p>
          <a:p>
            <a:pPr marL="285750" indent="-285750">
              <a:buFont typeface="Arial" panose="020B0604020202020204" pitchFamily="34" charset="0"/>
              <a:buChar char="•"/>
            </a:pPr>
            <a:endParaRPr lang="en-US" sz="1200" dirty="0">
              <a:solidFill>
                <a:sysClr val="windowText" lastClr="000000"/>
              </a:solidFill>
              <a:latin typeface="+mj-lt"/>
            </a:endParaRPr>
          </a:p>
          <a:p>
            <a:endParaRPr lang="en-US" sz="1000" b="1" dirty="0">
              <a:solidFill>
                <a:sysClr val="windowText" lastClr="000000"/>
              </a:solidFill>
              <a:latin typeface="+mj-lt"/>
            </a:endParaRPr>
          </a:p>
        </p:txBody>
      </p:sp>
    </p:spTree>
    <p:extLst>
      <p:ext uri="{BB962C8B-B14F-4D97-AF65-F5344CB8AC3E}">
        <p14:creationId xmlns:p14="http://schemas.microsoft.com/office/powerpoint/2010/main" val="198039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F7774-4F5E-ED23-2092-FF219B4B97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EE6E79-B4ED-C0EA-0448-226D5C307C23}"/>
              </a:ext>
            </a:extLst>
          </p:cNvPr>
          <p:cNvSpPr>
            <a:spLocks noGrp="1"/>
          </p:cNvSpPr>
          <p:nvPr>
            <p:ph type="title"/>
          </p:nvPr>
        </p:nvSpPr>
        <p:spPr/>
        <p:txBody>
          <a:bodyPr/>
          <a:lstStyle/>
          <a:p>
            <a:r>
              <a:rPr lang="en-US" dirty="0" err="1"/>
              <a:t>LangGraph</a:t>
            </a:r>
            <a:r>
              <a:rPr lang="en-US" dirty="0"/>
              <a:t> – Persistence Glossary</a:t>
            </a:r>
          </a:p>
        </p:txBody>
      </p:sp>
      <p:sp>
        <p:nvSpPr>
          <p:cNvPr id="5" name="Footer Placeholder 4">
            <a:extLst>
              <a:ext uri="{FF2B5EF4-FFF2-40B4-BE49-F238E27FC236}">
                <a16:creationId xmlns:a16="http://schemas.microsoft.com/office/drawing/2014/main" id="{B1CCA0FF-6AD2-E55E-C92D-840A46E6B473}"/>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6A362171-16CB-7B5A-972E-977E008F69BA}"/>
              </a:ext>
            </a:extLst>
          </p:cNvPr>
          <p:cNvSpPr>
            <a:spLocks noGrp="1"/>
          </p:cNvSpPr>
          <p:nvPr>
            <p:ph type="sldNum" sz="quarter" idx="30"/>
          </p:nvPr>
        </p:nvSpPr>
        <p:spPr/>
        <p:txBody>
          <a:bodyPr/>
          <a:lstStyle/>
          <a:p>
            <a:fld id="{B1356FBF-028C-F74E-A7B4-9B8ED246DD1B}" type="slidenum">
              <a:rPr lang="en-US" smtClean="0"/>
              <a:pPr/>
              <a:t>28</a:t>
            </a:fld>
            <a:endParaRPr lang="en-US"/>
          </a:p>
        </p:txBody>
      </p:sp>
      <p:sp>
        <p:nvSpPr>
          <p:cNvPr id="8" name="TextBox 7">
            <a:extLst>
              <a:ext uri="{FF2B5EF4-FFF2-40B4-BE49-F238E27FC236}">
                <a16:creationId xmlns:a16="http://schemas.microsoft.com/office/drawing/2014/main" id="{66AC6956-5D4C-837B-4342-FB2F7DB9D215}"/>
              </a:ext>
            </a:extLst>
          </p:cNvPr>
          <p:cNvSpPr txBox="1"/>
          <p:nvPr/>
        </p:nvSpPr>
        <p:spPr>
          <a:xfrm>
            <a:off x="5380182" y="6596390"/>
            <a:ext cx="6811818" cy="261610"/>
          </a:xfrm>
          <a:prstGeom prst="rect">
            <a:avLst/>
          </a:prstGeom>
          <a:noFill/>
        </p:spPr>
        <p:txBody>
          <a:bodyPr wrap="square">
            <a:spAutoFit/>
          </a:bodyPr>
          <a:lstStyle/>
          <a:p>
            <a:pPr algn="r"/>
            <a:r>
              <a:rPr lang="en-US" sz="1100"/>
              <a:t>Source: https://langchain-ai.github.io/langgraph/concepts/persistence/</a:t>
            </a:r>
          </a:p>
        </p:txBody>
      </p:sp>
      <p:pic>
        <p:nvPicPr>
          <p:cNvPr id="2050" name="Picture 2" descr="Replay">
            <a:extLst>
              <a:ext uri="{FF2B5EF4-FFF2-40B4-BE49-F238E27FC236}">
                <a16:creationId xmlns:a16="http://schemas.microsoft.com/office/drawing/2014/main" id="{B053CC19-5D15-A5A2-B862-CF5140D41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08" y="1382143"/>
            <a:ext cx="12036492" cy="5214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09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E721E-DFF2-0DBB-AA1F-30F65816D245}"/>
              </a:ext>
            </a:extLst>
          </p:cNvPr>
          <p:cNvSpPr>
            <a:spLocks noGrp="1"/>
          </p:cNvSpPr>
          <p:nvPr>
            <p:ph type="title"/>
          </p:nvPr>
        </p:nvSpPr>
        <p:spPr/>
        <p:txBody>
          <a:bodyPr/>
          <a:lstStyle/>
          <a:p>
            <a:r>
              <a:rPr lang="en-US" dirty="0" err="1"/>
              <a:t>LangGraph</a:t>
            </a:r>
            <a:r>
              <a:rPr lang="en-US" dirty="0"/>
              <a:t> - </a:t>
            </a:r>
            <a:r>
              <a:rPr lang="en-US" dirty="0" err="1"/>
              <a:t>Checkpointers</a:t>
            </a:r>
            <a:endParaRPr lang="en-US" dirty="0"/>
          </a:p>
        </p:txBody>
      </p:sp>
      <p:sp>
        <p:nvSpPr>
          <p:cNvPr id="3" name="Content Placeholder 2">
            <a:extLst>
              <a:ext uri="{FF2B5EF4-FFF2-40B4-BE49-F238E27FC236}">
                <a16:creationId xmlns:a16="http://schemas.microsoft.com/office/drawing/2014/main" id="{BDD5D739-A87F-4160-C5D2-1E34A0B21A55}"/>
              </a:ext>
            </a:extLst>
          </p:cNvPr>
          <p:cNvSpPr>
            <a:spLocks noGrp="1"/>
          </p:cNvSpPr>
          <p:nvPr>
            <p:ph sz="quarter" idx="27"/>
          </p:nvPr>
        </p:nvSpPr>
        <p:spPr>
          <a:xfrm>
            <a:off x="563563" y="1357460"/>
            <a:ext cx="11205650" cy="4997144"/>
          </a:xfrm>
          <a:solidFill>
            <a:schemeClr val="bg2">
              <a:lumMod val="95000"/>
              <a:alpha val="61000"/>
            </a:schemeClr>
          </a:solidFill>
          <a:effectLst>
            <a:outerShdw blurRad="50800" dist="38100" dir="2700000" algn="tl" rotWithShape="0">
              <a:prstClr val="black">
                <a:alpha val="40000"/>
              </a:prstClr>
            </a:outerShdw>
          </a:effectLst>
        </p:spPr>
        <p:txBody>
          <a:bodyPr>
            <a:noAutofit/>
          </a:bodyPr>
          <a:lstStyle/>
          <a:p>
            <a:pPr>
              <a:buNone/>
            </a:pPr>
            <a:r>
              <a:rPr lang="en-US" sz="1700" b="1" dirty="0">
                <a:solidFill>
                  <a:schemeClr val="accent2"/>
                </a:solidFill>
                <a:latin typeface="+mj-lt"/>
              </a:rPr>
              <a:t>Easy state management. </a:t>
            </a:r>
            <a:r>
              <a:rPr lang="en-US" sz="1700" dirty="0">
                <a:latin typeface="+mj-lt"/>
              </a:rPr>
              <a:t>Capture and store the current state of agents, including the data they're handling, their internal status, and relevant context. This simplifies tracking the progress and condition of your agents.</a:t>
            </a:r>
          </a:p>
          <a:p>
            <a:pPr>
              <a:buNone/>
            </a:pPr>
            <a:r>
              <a:rPr lang="en-US" sz="1700" b="1" dirty="0">
                <a:solidFill>
                  <a:schemeClr val="accent2"/>
                </a:solidFill>
                <a:latin typeface="+mj-lt"/>
              </a:rPr>
              <a:t>Reliable persistence. </a:t>
            </a:r>
            <a:r>
              <a:rPr lang="en-US" sz="1700" dirty="0">
                <a:latin typeface="+mj-lt"/>
              </a:rPr>
              <a:t>Save states securely to durable storage (like databases or file systems). This means your application can easily recover its previous state after restarts or system crashes, minimizing downtime and ensuring reliability.</a:t>
            </a:r>
          </a:p>
          <a:p>
            <a:pPr>
              <a:buNone/>
            </a:pPr>
            <a:r>
              <a:rPr lang="en-US" sz="1700" b="1" dirty="0">
                <a:solidFill>
                  <a:schemeClr val="accent2"/>
                </a:solidFill>
                <a:latin typeface="+mj-lt"/>
              </a:rPr>
              <a:t>Effortless restoration. </a:t>
            </a:r>
            <a:r>
              <a:rPr lang="en-US" sz="1700" dirty="0">
                <a:latin typeface="+mj-lt"/>
              </a:rPr>
              <a:t>Restore agents to previously saved checkpoints. This feature allows applications to resume smoothly from specific, stable points without reprocessing earlier steps.</a:t>
            </a:r>
          </a:p>
          <a:p>
            <a:pPr>
              <a:buNone/>
            </a:pPr>
            <a:r>
              <a:rPr lang="en-US" sz="1700" b="1" dirty="0">
                <a:solidFill>
                  <a:schemeClr val="accent2"/>
                </a:solidFill>
                <a:latin typeface="+mj-lt"/>
              </a:rPr>
              <a:t>Consistency across agents. </a:t>
            </a:r>
            <a:r>
              <a:rPr lang="en-US" sz="1700" dirty="0">
                <a:latin typeface="+mj-lt"/>
              </a:rPr>
              <a:t>In distributed or multi-agent systems, </a:t>
            </a:r>
            <a:r>
              <a:rPr lang="en-US" sz="1700" dirty="0" err="1">
                <a:latin typeface="+mj-lt"/>
              </a:rPr>
              <a:t>checkpointers</a:t>
            </a:r>
            <a:r>
              <a:rPr lang="en-US" sz="1700" dirty="0">
                <a:latin typeface="+mj-lt"/>
              </a:rPr>
              <a:t> ensure consistent states by coordinating checkpoints across different agents, even when they operate in separate nodes or environments.</a:t>
            </a:r>
          </a:p>
          <a:p>
            <a:pPr>
              <a:buNone/>
            </a:pPr>
            <a:r>
              <a:rPr lang="en-US" sz="1700" b="1" dirty="0">
                <a:solidFill>
                  <a:schemeClr val="accent2"/>
                </a:solidFill>
                <a:latin typeface="+mj-lt"/>
              </a:rPr>
              <a:t>Customizable configuration</a:t>
            </a:r>
            <a:r>
              <a:rPr lang="en-US" sz="1700" b="1" dirty="0">
                <a:latin typeface="+mj-lt"/>
              </a:rPr>
              <a:t>. </a:t>
            </a:r>
            <a:r>
              <a:rPr lang="en-US" sz="1700" dirty="0">
                <a:latin typeface="+mj-lt"/>
              </a:rPr>
              <a:t>Developers can control how often and under what conditions checkpoints are created. This flexibility helps balance performance and reliability based on specific needs.</a:t>
            </a:r>
          </a:p>
          <a:p>
            <a:pPr>
              <a:buNone/>
            </a:pPr>
            <a:r>
              <a:rPr lang="en-US" sz="1700" b="1" dirty="0">
                <a:solidFill>
                  <a:schemeClr val="accent2"/>
                </a:solidFill>
                <a:latin typeface="+mj-lt"/>
              </a:rPr>
              <a:t>Built-in memory. </a:t>
            </a:r>
            <a:r>
              <a:rPr lang="en-US" sz="1700" dirty="0">
                <a:latin typeface="+mj-lt"/>
              </a:rPr>
              <a:t>Enable agents to "remember" past interactions, essential for ongoing conversations or repetitive tasks. This persistent memory maintains context across multiple interactions, enhancing user experience and interaction continuity.</a:t>
            </a:r>
          </a:p>
          <a:p>
            <a:pPr>
              <a:buNone/>
            </a:pPr>
            <a:r>
              <a:rPr lang="en-US" sz="1700" b="1" dirty="0">
                <a:solidFill>
                  <a:schemeClr val="accent2"/>
                </a:solidFill>
                <a:latin typeface="+mj-lt"/>
              </a:rPr>
              <a:t>Time travel &amp; debugging</a:t>
            </a:r>
            <a:r>
              <a:rPr lang="en-US" sz="1700" b="1" dirty="0">
                <a:latin typeface="+mj-lt"/>
              </a:rPr>
              <a:t>. </a:t>
            </a:r>
            <a:r>
              <a:rPr lang="en-US" sz="1700" dirty="0">
                <a:latin typeface="+mj-lt"/>
              </a:rPr>
              <a:t>Allowing developers to replay past executions to review, debug, or analyze specific interactions. Additionally, developers can fork the graph state at any checkpoint, exploring alternative scenarios or debugging different pathways.</a:t>
            </a:r>
          </a:p>
        </p:txBody>
      </p:sp>
      <p:sp>
        <p:nvSpPr>
          <p:cNvPr id="5" name="Footer Placeholder 4">
            <a:extLst>
              <a:ext uri="{FF2B5EF4-FFF2-40B4-BE49-F238E27FC236}">
                <a16:creationId xmlns:a16="http://schemas.microsoft.com/office/drawing/2014/main" id="{97E7979D-CFCC-32E6-95BF-E12AC9BD4024}"/>
              </a:ext>
            </a:extLst>
          </p:cNvPr>
          <p:cNvSpPr>
            <a:spLocks noGrp="1"/>
          </p:cNvSpPr>
          <p:nvPr>
            <p:ph type="ftr" sz="quarter" idx="29"/>
          </p:nvPr>
        </p:nvSpPr>
        <p:spPr/>
        <p:txBody>
          <a:bodyPr/>
          <a:lstStyle/>
          <a:p>
            <a:r>
              <a:rPr lang="en-US">
                <a:latin typeface="+mj-lt"/>
              </a:rPr>
              <a:t>Microsoft Fabric Community Conference 2025</a:t>
            </a:r>
          </a:p>
        </p:txBody>
      </p:sp>
      <p:sp>
        <p:nvSpPr>
          <p:cNvPr id="6" name="Slide Number Placeholder 5">
            <a:extLst>
              <a:ext uri="{FF2B5EF4-FFF2-40B4-BE49-F238E27FC236}">
                <a16:creationId xmlns:a16="http://schemas.microsoft.com/office/drawing/2014/main" id="{89390751-3D6D-842D-6889-8CEC4CCC3F1B}"/>
              </a:ext>
            </a:extLst>
          </p:cNvPr>
          <p:cNvSpPr>
            <a:spLocks noGrp="1"/>
          </p:cNvSpPr>
          <p:nvPr>
            <p:ph type="sldNum" sz="quarter" idx="30"/>
          </p:nvPr>
        </p:nvSpPr>
        <p:spPr/>
        <p:txBody>
          <a:bodyPr/>
          <a:lstStyle/>
          <a:p>
            <a:fld id="{B1356FBF-028C-F74E-A7B4-9B8ED246DD1B}" type="slidenum">
              <a:rPr lang="en-US" smtClean="0">
                <a:latin typeface="+mj-lt"/>
              </a:rPr>
              <a:pPr/>
              <a:t>29</a:t>
            </a:fld>
            <a:endParaRPr lang="en-US">
              <a:latin typeface="+mj-lt"/>
            </a:endParaRPr>
          </a:p>
        </p:txBody>
      </p:sp>
      <p:sp>
        <p:nvSpPr>
          <p:cNvPr id="8" name="TextBox 7">
            <a:extLst>
              <a:ext uri="{FF2B5EF4-FFF2-40B4-BE49-F238E27FC236}">
                <a16:creationId xmlns:a16="http://schemas.microsoft.com/office/drawing/2014/main" id="{3179AFFE-BD84-6032-5F9B-970F7A140D9D}"/>
              </a:ext>
            </a:extLst>
          </p:cNvPr>
          <p:cNvSpPr txBox="1"/>
          <p:nvPr/>
        </p:nvSpPr>
        <p:spPr>
          <a:xfrm>
            <a:off x="5230679" y="6538525"/>
            <a:ext cx="6814750" cy="276999"/>
          </a:xfrm>
          <a:prstGeom prst="rect">
            <a:avLst/>
          </a:prstGeom>
          <a:noFill/>
        </p:spPr>
        <p:txBody>
          <a:bodyPr wrap="square">
            <a:spAutoFit/>
          </a:bodyPr>
          <a:lstStyle/>
          <a:p>
            <a:pPr marL="0" indent="0" algn="r">
              <a:buNone/>
            </a:pPr>
            <a:r>
              <a:rPr lang="en-US" sz="1200">
                <a:latin typeface="+mj-lt"/>
              </a:rPr>
              <a:t>Azure Cosmos DB </a:t>
            </a:r>
            <a:r>
              <a:rPr lang="en-US" sz="1200" err="1">
                <a:latin typeface="+mj-lt"/>
              </a:rPr>
              <a:t>Checkpointer</a:t>
            </a:r>
            <a:r>
              <a:rPr lang="en-US" sz="1200">
                <a:latin typeface="+mj-lt"/>
              </a:rPr>
              <a:t>: https://github.com/shengbo-ma/langgraph-checkpoint-cosmos</a:t>
            </a:r>
          </a:p>
        </p:txBody>
      </p:sp>
    </p:spTree>
    <p:extLst>
      <p:ext uri="{BB962C8B-B14F-4D97-AF65-F5344CB8AC3E}">
        <p14:creationId xmlns:p14="http://schemas.microsoft.com/office/powerpoint/2010/main" val="3763493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5DED41-2A8E-6F60-1039-BEC6A465C42E}"/>
              </a:ext>
            </a:extLst>
          </p:cNvPr>
          <p:cNvSpPr>
            <a:spLocks noGrp="1"/>
          </p:cNvSpPr>
          <p:nvPr>
            <p:ph type="body" sz="quarter" idx="22"/>
          </p:nvPr>
        </p:nvSpPr>
        <p:spPr>
          <a:xfrm>
            <a:off x="6260798" y="2698367"/>
            <a:ext cx="2651760" cy="491539"/>
          </a:xfrm>
        </p:spPr>
        <p:txBody>
          <a:bodyPr>
            <a:normAutofit/>
          </a:bodyPr>
          <a:lstStyle/>
          <a:p>
            <a:r>
              <a:rPr lang="en-US"/>
              <a:t>Multi-agent orchestration</a:t>
            </a:r>
          </a:p>
        </p:txBody>
      </p:sp>
      <p:sp>
        <p:nvSpPr>
          <p:cNvPr id="3" name="Text Placeholder 2">
            <a:extLst>
              <a:ext uri="{FF2B5EF4-FFF2-40B4-BE49-F238E27FC236}">
                <a16:creationId xmlns:a16="http://schemas.microsoft.com/office/drawing/2014/main" id="{2EACB926-1C48-A26C-5F3F-98CB30A5AD2F}"/>
              </a:ext>
            </a:extLst>
          </p:cNvPr>
          <p:cNvSpPr>
            <a:spLocks noGrp="1"/>
          </p:cNvSpPr>
          <p:nvPr>
            <p:ph type="body" sz="quarter" idx="26"/>
          </p:nvPr>
        </p:nvSpPr>
        <p:spPr>
          <a:xfrm>
            <a:off x="6257979" y="1302059"/>
            <a:ext cx="2651760" cy="491539"/>
          </a:xfrm>
        </p:spPr>
        <p:txBody>
          <a:bodyPr/>
          <a:lstStyle/>
          <a:p>
            <a:r>
              <a:rPr lang="en-US"/>
              <a:t>Agent specialization</a:t>
            </a:r>
          </a:p>
        </p:txBody>
      </p:sp>
      <p:sp>
        <p:nvSpPr>
          <p:cNvPr id="4" name="Text Placeholder 3">
            <a:extLst>
              <a:ext uri="{FF2B5EF4-FFF2-40B4-BE49-F238E27FC236}">
                <a16:creationId xmlns:a16="http://schemas.microsoft.com/office/drawing/2014/main" id="{2A38E4A9-91E8-137B-4F08-F18394744EE2}"/>
              </a:ext>
            </a:extLst>
          </p:cNvPr>
          <p:cNvSpPr>
            <a:spLocks noGrp="1"/>
          </p:cNvSpPr>
          <p:nvPr>
            <p:ph type="body" sz="quarter" idx="29"/>
          </p:nvPr>
        </p:nvSpPr>
        <p:spPr>
          <a:xfrm>
            <a:off x="3269337" y="1302059"/>
            <a:ext cx="2752772" cy="724535"/>
          </a:xfrm>
        </p:spPr>
        <p:txBody>
          <a:bodyPr>
            <a:normAutofit/>
          </a:bodyPr>
          <a:lstStyle/>
          <a:p>
            <a:r>
              <a:rPr lang="en-US"/>
              <a:t>Overview of Azure Cosmos DB, agents, and frameworks</a:t>
            </a:r>
          </a:p>
        </p:txBody>
      </p:sp>
      <p:sp>
        <p:nvSpPr>
          <p:cNvPr id="5" name="Text Placeholder 4">
            <a:extLst>
              <a:ext uri="{FF2B5EF4-FFF2-40B4-BE49-F238E27FC236}">
                <a16:creationId xmlns:a16="http://schemas.microsoft.com/office/drawing/2014/main" id="{8B52B29C-76A9-BCAE-3A8D-8A38C7FBB721}"/>
              </a:ext>
            </a:extLst>
          </p:cNvPr>
          <p:cNvSpPr>
            <a:spLocks noGrp="1"/>
          </p:cNvSpPr>
          <p:nvPr>
            <p:ph type="body" sz="quarter" idx="32"/>
          </p:nvPr>
        </p:nvSpPr>
        <p:spPr>
          <a:xfrm>
            <a:off x="3269337" y="2698367"/>
            <a:ext cx="2651760" cy="491539"/>
          </a:xfrm>
        </p:spPr>
        <p:txBody>
          <a:bodyPr/>
          <a:lstStyle/>
          <a:p>
            <a:r>
              <a:rPr lang="en-US"/>
              <a:t>Setup and deployment</a:t>
            </a:r>
          </a:p>
        </p:txBody>
      </p:sp>
      <p:sp>
        <p:nvSpPr>
          <p:cNvPr id="6" name="Text Placeholder 5">
            <a:extLst>
              <a:ext uri="{FF2B5EF4-FFF2-40B4-BE49-F238E27FC236}">
                <a16:creationId xmlns:a16="http://schemas.microsoft.com/office/drawing/2014/main" id="{4707D6AC-2861-EE6F-1643-A25DA94133BC}"/>
              </a:ext>
            </a:extLst>
          </p:cNvPr>
          <p:cNvSpPr>
            <a:spLocks noGrp="1"/>
          </p:cNvSpPr>
          <p:nvPr>
            <p:ph type="body" sz="quarter" idx="35"/>
          </p:nvPr>
        </p:nvSpPr>
        <p:spPr>
          <a:xfrm>
            <a:off x="3269337" y="4078384"/>
            <a:ext cx="2651760" cy="491539"/>
          </a:xfrm>
        </p:spPr>
        <p:txBody>
          <a:bodyPr>
            <a:normAutofit/>
          </a:bodyPr>
          <a:lstStyle/>
          <a:p>
            <a:r>
              <a:rPr lang="en-US"/>
              <a:t>Creating your first agent</a:t>
            </a:r>
          </a:p>
          <a:p>
            <a:endParaRPr lang="en-US"/>
          </a:p>
        </p:txBody>
      </p:sp>
      <p:sp>
        <p:nvSpPr>
          <p:cNvPr id="7" name="Text Placeholder 6">
            <a:extLst>
              <a:ext uri="{FF2B5EF4-FFF2-40B4-BE49-F238E27FC236}">
                <a16:creationId xmlns:a16="http://schemas.microsoft.com/office/drawing/2014/main" id="{C223D365-CF30-CA68-1C73-1D75BADFC483}"/>
              </a:ext>
            </a:extLst>
          </p:cNvPr>
          <p:cNvSpPr>
            <a:spLocks noGrp="1"/>
          </p:cNvSpPr>
          <p:nvPr>
            <p:ph type="body" sz="quarter" idx="38"/>
          </p:nvPr>
        </p:nvSpPr>
        <p:spPr>
          <a:xfrm>
            <a:off x="3269337" y="5500330"/>
            <a:ext cx="2651760" cy="491539"/>
          </a:xfrm>
        </p:spPr>
        <p:txBody>
          <a:bodyPr>
            <a:normAutofit lnSpcReduction="10000"/>
          </a:bodyPr>
          <a:lstStyle/>
          <a:p>
            <a:r>
              <a:rPr lang="en-US"/>
              <a:t>Connecting agents to memory</a:t>
            </a:r>
          </a:p>
        </p:txBody>
      </p:sp>
      <p:sp>
        <p:nvSpPr>
          <p:cNvPr id="8" name="Text Placeholder 7">
            <a:extLst>
              <a:ext uri="{FF2B5EF4-FFF2-40B4-BE49-F238E27FC236}">
                <a16:creationId xmlns:a16="http://schemas.microsoft.com/office/drawing/2014/main" id="{1754D411-3943-02D8-872C-E34C5327033E}"/>
              </a:ext>
            </a:extLst>
          </p:cNvPr>
          <p:cNvSpPr>
            <a:spLocks noGrp="1"/>
          </p:cNvSpPr>
          <p:nvPr>
            <p:ph type="body" sz="quarter" idx="41"/>
          </p:nvPr>
        </p:nvSpPr>
        <p:spPr>
          <a:xfrm>
            <a:off x="6255160" y="4078384"/>
            <a:ext cx="2651760" cy="491539"/>
          </a:xfrm>
        </p:spPr>
        <p:txBody>
          <a:bodyPr>
            <a:normAutofit lnSpcReduction="10000"/>
          </a:bodyPr>
          <a:lstStyle/>
          <a:p>
            <a:r>
              <a:rPr lang="en-US"/>
              <a:t>Lessons learned, agent futures, Q&amp;A</a:t>
            </a:r>
          </a:p>
        </p:txBody>
      </p:sp>
      <p:sp>
        <p:nvSpPr>
          <p:cNvPr id="10" name="Text Placeholder 9">
            <a:extLst>
              <a:ext uri="{FF2B5EF4-FFF2-40B4-BE49-F238E27FC236}">
                <a16:creationId xmlns:a16="http://schemas.microsoft.com/office/drawing/2014/main" id="{BD007234-FCD6-DCB3-7894-A1ABA3C8C65B}"/>
              </a:ext>
            </a:extLst>
          </p:cNvPr>
          <p:cNvSpPr>
            <a:spLocks noGrp="1"/>
          </p:cNvSpPr>
          <p:nvPr>
            <p:ph type="body" sz="quarter" idx="46"/>
          </p:nvPr>
        </p:nvSpPr>
        <p:spPr>
          <a:xfrm>
            <a:off x="3269337" y="863473"/>
            <a:ext cx="1672118" cy="400050"/>
          </a:xfrm>
        </p:spPr>
        <p:txBody>
          <a:bodyPr/>
          <a:lstStyle/>
          <a:p>
            <a:r>
              <a:rPr lang="en-US"/>
              <a:t>Introduction</a:t>
            </a:r>
          </a:p>
        </p:txBody>
      </p:sp>
      <p:sp>
        <p:nvSpPr>
          <p:cNvPr id="11" name="Text Placeholder 10">
            <a:extLst>
              <a:ext uri="{FF2B5EF4-FFF2-40B4-BE49-F238E27FC236}">
                <a16:creationId xmlns:a16="http://schemas.microsoft.com/office/drawing/2014/main" id="{8315051A-0699-0E7D-DD39-DD5F8604227B}"/>
              </a:ext>
            </a:extLst>
          </p:cNvPr>
          <p:cNvSpPr>
            <a:spLocks noGrp="1"/>
          </p:cNvSpPr>
          <p:nvPr>
            <p:ph type="body" sz="quarter" idx="47"/>
          </p:nvPr>
        </p:nvSpPr>
        <p:spPr>
          <a:xfrm>
            <a:off x="6258302" y="863473"/>
            <a:ext cx="1463040" cy="400050"/>
          </a:xfrm>
        </p:spPr>
        <p:txBody>
          <a:bodyPr/>
          <a:lstStyle/>
          <a:p>
            <a:r>
              <a:rPr lang="en-US"/>
              <a:t>Module 03</a:t>
            </a:r>
          </a:p>
        </p:txBody>
      </p:sp>
      <p:sp>
        <p:nvSpPr>
          <p:cNvPr id="12" name="Text Placeholder 11">
            <a:extLst>
              <a:ext uri="{FF2B5EF4-FFF2-40B4-BE49-F238E27FC236}">
                <a16:creationId xmlns:a16="http://schemas.microsoft.com/office/drawing/2014/main" id="{3101600D-0775-4271-8F91-461B5B773106}"/>
              </a:ext>
            </a:extLst>
          </p:cNvPr>
          <p:cNvSpPr>
            <a:spLocks noGrp="1"/>
          </p:cNvSpPr>
          <p:nvPr>
            <p:ph type="body" sz="quarter" idx="48"/>
          </p:nvPr>
        </p:nvSpPr>
        <p:spPr>
          <a:xfrm>
            <a:off x="3269337" y="2252425"/>
            <a:ext cx="1463040" cy="400050"/>
          </a:xfrm>
        </p:spPr>
        <p:txBody>
          <a:bodyPr>
            <a:normAutofit/>
          </a:bodyPr>
          <a:lstStyle/>
          <a:p>
            <a:r>
              <a:rPr lang="en-US"/>
              <a:t>Module 00</a:t>
            </a:r>
          </a:p>
        </p:txBody>
      </p:sp>
      <p:sp>
        <p:nvSpPr>
          <p:cNvPr id="13" name="Text Placeholder 12">
            <a:extLst>
              <a:ext uri="{FF2B5EF4-FFF2-40B4-BE49-F238E27FC236}">
                <a16:creationId xmlns:a16="http://schemas.microsoft.com/office/drawing/2014/main" id="{A75C66C7-A80D-C6B0-E720-A89CA3AEFC2D}"/>
              </a:ext>
            </a:extLst>
          </p:cNvPr>
          <p:cNvSpPr>
            <a:spLocks noGrp="1"/>
          </p:cNvSpPr>
          <p:nvPr>
            <p:ph type="body" sz="quarter" idx="49"/>
          </p:nvPr>
        </p:nvSpPr>
        <p:spPr>
          <a:xfrm>
            <a:off x="6258302" y="2252425"/>
            <a:ext cx="1463040" cy="400050"/>
          </a:xfrm>
        </p:spPr>
        <p:txBody>
          <a:bodyPr/>
          <a:lstStyle/>
          <a:p>
            <a:r>
              <a:rPr lang="en-US"/>
              <a:t>Module 04</a:t>
            </a:r>
          </a:p>
        </p:txBody>
      </p:sp>
      <p:sp>
        <p:nvSpPr>
          <p:cNvPr id="14" name="Text Placeholder 13">
            <a:extLst>
              <a:ext uri="{FF2B5EF4-FFF2-40B4-BE49-F238E27FC236}">
                <a16:creationId xmlns:a16="http://schemas.microsoft.com/office/drawing/2014/main" id="{D8DCB06B-9DA2-8CE7-C729-CAAC23A0F3F1}"/>
              </a:ext>
            </a:extLst>
          </p:cNvPr>
          <p:cNvSpPr>
            <a:spLocks noGrp="1"/>
          </p:cNvSpPr>
          <p:nvPr>
            <p:ph type="body" sz="quarter" idx="50"/>
          </p:nvPr>
        </p:nvSpPr>
        <p:spPr>
          <a:xfrm>
            <a:off x="3269337" y="3635926"/>
            <a:ext cx="1463040" cy="400050"/>
          </a:xfrm>
        </p:spPr>
        <p:txBody>
          <a:bodyPr/>
          <a:lstStyle/>
          <a:p>
            <a:r>
              <a:rPr lang="en-US"/>
              <a:t>Module 01</a:t>
            </a:r>
          </a:p>
        </p:txBody>
      </p:sp>
      <p:sp>
        <p:nvSpPr>
          <p:cNvPr id="15" name="Text Placeholder 14">
            <a:extLst>
              <a:ext uri="{FF2B5EF4-FFF2-40B4-BE49-F238E27FC236}">
                <a16:creationId xmlns:a16="http://schemas.microsoft.com/office/drawing/2014/main" id="{6F589C2B-EBEE-06DC-1059-A1FD050E568B}"/>
              </a:ext>
            </a:extLst>
          </p:cNvPr>
          <p:cNvSpPr>
            <a:spLocks noGrp="1"/>
          </p:cNvSpPr>
          <p:nvPr>
            <p:ph type="body" sz="quarter" idx="51"/>
          </p:nvPr>
        </p:nvSpPr>
        <p:spPr>
          <a:xfrm>
            <a:off x="6258302" y="3635926"/>
            <a:ext cx="1463040" cy="400050"/>
          </a:xfrm>
        </p:spPr>
        <p:txBody>
          <a:bodyPr>
            <a:normAutofit/>
          </a:bodyPr>
          <a:lstStyle/>
          <a:p>
            <a:r>
              <a:rPr lang="en-US"/>
              <a:t>Module 05</a:t>
            </a:r>
          </a:p>
        </p:txBody>
      </p:sp>
      <p:sp>
        <p:nvSpPr>
          <p:cNvPr id="16" name="Text Placeholder 15">
            <a:extLst>
              <a:ext uri="{FF2B5EF4-FFF2-40B4-BE49-F238E27FC236}">
                <a16:creationId xmlns:a16="http://schemas.microsoft.com/office/drawing/2014/main" id="{0FE28B2F-A42E-0F02-0DDA-38FFB9840C97}"/>
              </a:ext>
            </a:extLst>
          </p:cNvPr>
          <p:cNvSpPr>
            <a:spLocks noGrp="1"/>
          </p:cNvSpPr>
          <p:nvPr>
            <p:ph type="body" sz="quarter" idx="52"/>
          </p:nvPr>
        </p:nvSpPr>
        <p:spPr>
          <a:xfrm>
            <a:off x="3269337" y="5058351"/>
            <a:ext cx="1463040" cy="400050"/>
          </a:xfrm>
        </p:spPr>
        <p:txBody>
          <a:bodyPr/>
          <a:lstStyle/>
          <a:p>
            <a:r>
              <a:rPr lang="en-US"/>
              <a:t>Module 02</a:t>
            </a:r>
          </a:p>
        </p:txBody>
      </p:sp>
      <p:sp>
        <p:nvSpPr>
          <p:cNvPr id="17" name="Text Placeholder 16">
            <a:extLst>
              <a:ext uri="{FF2B5EF4-FFF2-40B4-BE49-F238E27FC236}">
                <a16:creationId xmlns:a16="http://schemas.microsoft.com/office/drawing/2014/main" id="{85D6900C-313C-82C7-B20B-8E810725060E}"/>
              </a:ext>
            </a:extLst>
          </p:cNvPr>
          <p:cNvSpPr>
            <a:spLocks noGrp="1"/>
          </p:cNvSpPr>
          <p:nvPr>
            <p:ph type="body" sz="quarter" idx="53"/>
          </p:nvPr>
        </p:nvSpPr>
        <p:spPr>
          <a:xfrm>
            <a:off x="6258302" y="5058351"/>
            <a:ext cx="1463040" cy="400050"/>
          </a:xfrm>
        </p:spPr>
        <p:txBody>
          <a:bodyPr/>
          <a:lstStyle/>
          <a:p>
            <a:r>
              <a:rPr lang="en-US"/>
              <a:t>Wrap-up</a:t>
            </a:r>
          </a:p>
        </p:txBody>
      </p:sp>
      <p:sp>
        <p:nvSpPr>
          <p:cNvPr id="18" name="Title 17">
            <a:extLst>
              <a:ext uri="{FF2B5EF4-FFF2-40B4-BE49-F238E27FC236}">
                <a16:creationId xmlns:a16="http://schemas.microsoft.com/office/drawing/2014/main" id="{13D8C7D1-2922-4C9C-6D2C-BB4062D27D7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2980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F61E1-FFE8-968E-67F1-06E5126C2B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6C6F44-09CD-6A29-D5DE-D84F72006088}"/>
              </a:ext>
            </a:extLst>
          </p:cNvPr>
          <p:cNvSpPr>
            <a:spLocks noGrp="1"/>
          </p:cNvSpPr>
          <p:nvPr>
            <p:ph type="title"/>
          </p:nvPr>
        </p:nvSpPr>
        <p:spPr/>
        <p:txBody>
          <a:bodyPr/>
          <a:lstStyle/>
          <a:p>
            <a:r>
              <a:rPr lang="en-US" dirty="0"/>
              <a:t>Semantic Kernel – Memory &amp; Storage</a:t>
            </a:r>
          </a:p>
        </p:txBody>
      </p:sp>
      <p:sp>
        <p:nvSpPr>
          <p:cNvPr id="3" name="Content Placeholder 2">
            <a:extLst>
              <a:ext uri="{FF2B5EF4-FFF2-40B4-BE49-F238E27FC236}">
                <a16:creationId xmlns:a16="http://schemas.microsoft.com/office/drawing/2014/main" id="{309A6817-17C7-ACCA-9778-A03D423832DC}"/>
              </a:ext>
            </a:extLst>
          </p:cNvPr>
          <p:cNvSpPr>
            <a:spLocks noGrp="1"/>
          </p:cNvSpPr>
          <p:nvPr>
            <p:ph sz="quarter" idx="27"/>
          </p:nvPr>
        </p:nvSpPr>
        <p:spPr>
          <a:xfrm>
            <a:off x="563564" y="1447800"/>
            <a:ext cx="11333740" cy="4732338"/>
          </a:xfrm>
        </p:spPr>
        <p:txBody>
          <a:bodyPr>
            <a:noAutofit/>
          </a:bodyPr>
          <a:lstStyle/>
          <a:p>
            <a:pPr marL="0" indent="0">
              <a:buNone/>
            </a:pPr>
            <a:r>
              <a:rPr lang="en-US" sz="1400" b="1" i="0" dirty="0">
                <a:solidFill>
                  <a:schemeClr val="accent2"/>
                </a:solidFill>
                <a:effectLst/>
                <a:latin typeface="+mj-lt"/>
              </a:rPr>
              <a:t>Checkpointing feature</a:t>
            </a:r>
          </a:p>
          <a:p>
            <a:r>
              <a:rPr lang="en-US" sz="1400" i="0" dirty="0">
                <a:effectLst/>
                <a:latin typeface="+mj-lt"/>
              </a:rPr>
              <a:t>   Simplifies managing dialogue history in advanced conversational applications.</a:t>
            </a:r>
          </a:p>
          <a:p>
            <a:r>
              <a:rPr lang="en-US" sz="1400" i="0" dirty="0">
                <a:effectLst/>
                <a:latin typeface="+mj-lt"/>
              </a:rPr>
              <a:t>   Intelligently truncates or summarizes past interactions.</a:t>
            </a:r>
          </a:p>
          <a:p>
            <a:r>
              <a:rPr lang="en-US" sz="1400" i="0" dirty="0">
                <a:effectLst/>
                <a:latin typeface="+mj-lt"/>
              </a:rPr>
              <a:t>   Designed to capture and store the current state of agents, including the data they're handling, their internal status, and relevant context.</a:t>
            </a:r>
          </a:p>
          <a:p>
            <a:pPr marL="0" indent="0">
              <a:buNone/>
            </a:pPr>
            <a:r>
              <a:rPr lang="en-US" sz="1400" i="0" dirty="0">
                <a:effectLst/>
                <a:latin typeface="+mj-lt"/>
              </a:rPr>
              <a:t>However, in multi-agent chat scenarios, the complexity and dynamic nature of interactions make it challenging to implement checkpointing effectively.</a:t>
            </a:r>
            <a:br>
              <a:rPr lang="en-US" sz="1400" i="0" dirty="0">
                <a:effectLst/>
                <a:latin typeface="+mj-lt"/>
              </a:rPr>
            </a:br>
            <a:endParaRPr lang="en-US" sz="1400" i="0" dirty="0">
              <a:effectLst/>
              <a:latin typeface="+mj-lt"/>
            </a:endParaRPr>
          </a:p>
          <a:p>
            <a:pPr marL="0" indent="0">
              <a:buNone/>
            </a:pPr>
            <a:r>
              <a:rPr lang="en-US" sz="1400" b="1" i="0" dirty="0">
                <a:solidFill>
                  <a:schemeClr val="accent2"/>
                </a:solidFill>
                <a:effectLst/>
                <a:latin typeface="+mj-lt"/>
              </a:rPr>
              <a:t>Creating a chat </a:t>
            </a:r>
            <a:r>
              <a:rPr lang="en-US" sz="1400" b="1" dirty="0">
                <a:solidFill>
                  <a:schemeClr val="accent2"/>
                </a:solidFill>
                <a:latin typeface="+mj-lt"/>
              </a:rPr>
              <a:t>h</a:t>
            </a:r>
            <a:r>
              <a:rPr lang="en-US" sz="1400" b="1" i="0" dirty="0">
                <a:solidFill>
                  <a:schemeClr val="accent2"/>
                </a:solidFill>
                <a:effectLst/>
                <a:latin typeface="+mj-lt"/>
              </a:rPr>
              <a:t>istory </a:t>
            </a:r>
            <a:r>
              <a:rPr lang="en-US" sz="1400" b="1" dirty="0">
                <a:solidFill>
                  <a:schemeClr val="accent2"/>
                </a:solidFill>
                <a:latin typeface="+mj-lt"/>
              </a:rPr>
              <a:t>o</a:t>
            </a:r>
            <a:r>
              <a:rPr lang="en-US" sz="1400" b="1" i="0" dirty="0">
                <a:solidFill>
                  <a:schemeClr val="accent2"/>
                </a:solidFill>
                <a:effectLst/>
                <a:latin typeface="+mj-lt"/>
              </a:rPr>
              <a:t>bject</a:t>
            </a:r>
          </a:p>
          <a:p>
            <a:r>
              <a:rPr lang="en-US" sz="1400" i="0" dirty="0">
                <a:effectLst/>
                <a:latin typeface="+mj-lt"/>
              </a:rPr>
              <a:t>   Semantic Kernel uses a chat history object to maintain a record of messages in a chat session.</a:t>
            </a:r>
            <a:br>
              <a:rPr lang="en-US" sz="1400" i="0" dirty="0">
                <a:effectLst/>
                <a:latin typeface="+mj-lt"/>
              </a:rPr>
            </a:br>
            <a:endParaRPr lang="en-US" sz="1400" i="0" dirty="0">
              <a:effectLst/>
              <a:latin typeface="+mj-lt"/>
            </a:endParaRPr>
          </a:p>
          <a:p>
            <a:pPr marL="0" indent="0">
              <a:buNone/>
            </a:pPr>
            <a:r>
              <a:rPr lang="en-US" sz="1400" i="0" dirty="0">
                <a:solidFill>
                  <a:schemeClr val="accent2"/>
                </a:solidFill>
                <a:effectLst/>
                <a:latin typeface="+mj-lt"/>
              </a:rPr>
              <a:t> </a:t>
            </a:r>
            <a:r>
              <a:rPr lang="en-US" sz="1400" b="1" i="0" dirty="0">
                <a:solidFill>
                  <a:schemeClr val="accent2"/>
                </a:solidFill>
                <a:effectLst/>
                <a:latin typeface="+mj-lt"/>
              </a:rPr>
              <a:t>Enriching</a:t>
            </a:r>
            <a:r>
              <a:rPr lang="en-US" sz="1400" b="1" dirty="0">
                <a:solidFill>
                  <a:schemeClr val="accent2"/>
                </a:solidFill>
                <a:latin typeface="+mj-lt"/>
              </a:rPr>
              <a:t> histories &amp;</a:t>
            </a:r>
            <a:r>
              <a:rPr lang="en-US" sz="1400" b="1" i="0" dirty="0">
                <a:solidFill>
                  <a:schemeClr val="accent2"/>
                </a:solidFill>
                <a:effectLst/>
                <a:latin typeface="+mj-lt"/>
              </a:rPr>
              <a:t> </a:t>
            </a:r>
            <a:r>
              <a:rPr lang="en-US" sz="1400" b="1" dirty="0">
                <a:solidFill>
                  <a:schemeClr val="accent2"/>
                </a:solidFill>
                <a:latin typeface="+mj-lt"/>
              </a:rPr>
              <a:t>m</a:t>
            </a:r>
            <a:r>
              <a:rPr lang="en-US" sz="1400" b="1" i="0" dirty="0">
                <a:solidFill>
                  <a:schemeClr val="accent2"/>
                </a:solidFill>
                <a:effectLst/>
                <a:latin typeface="+mj-lt"/>
              </a:rPr>
              <a:t>essages</a:t>
            </a:r>
          </a:p>
          <a:p>
            <a:r>
              <a:rPr lang="en-US" sz="1400" i="0" dirty="0">
                <a:effectLst/>
                <a:latin typeface="+mj-lt"/>
              </a:rPr>
              <a:t>   You can add messages manually by creating new </a:t>
            </a:r>
            <a:r>
              <a:rPr lang="en-US" sz="1400" i="0" dirty="0" err="1">
                <a:effectLst/>
                <a:latin typeface="+mj-lt"/>
              </a:rPr>
              <a:t>ChatMessage</a:t>
            </a:r>
            <a:r>
              <a:rPr lang="en-US" sz="1400" i="0" dirty="0">
                <a:effectLst/>
                <a:latin typeface="+mj-lt"/>
              </a:rPr>
              <a:t> objects.</a:t>
            </a:r>
          </a:p>
          <a:p>
            <a:r>
              <a:rPr lang="en-US" sz="1400" i="0" dirty="0">
                <a:effectLst/>
                <a:latin typeface="+mj-lt"/>
              </a:rPr>
              <a:t>   This allows you to provide additional information, like names and images, enhancing the richness of the chat history.</a:t>
            </a:r>
            <a:br>
              <a:rPr lang="en-US" sz="1400" i="0" dirty="0">
                <a:effectLst/>
                <a:latin typeface="+mj-lt"/>
              </a:rPr>
            </a:br>
            <a:endParaRPr lang="en-US" sz="1400" i="0" dirty="0">
              <a:effectLst/>
              <a:latin typeface="+mj-lt"/>
            </a:endParaRPr>
          </a:p>
          <a:p>
            <a:pPr marL="0" indent="0">
              <a:buNone/>
            </a:pPr>
            <a:r>
              <a:rPr lang="en-US" sz="1400" b="1" i="0" dirty="0">
                <a:solidFill>
                  <a:schemeClr val="accent2"/>
                </a:solidFill>
                <a:effectLst/>
                <a:latin typeface="+mj-lt"/>
              </a:rPr>
              <a:t>Serialization and </a:t>
            </a:r>
            <a:r>
              <a:rPr lang="en-US" sz="1400" b="1" dirty="0">
                <a:solidFill>
                  <a:schemeClr val="accent2"/>
                </a:solidFill>
                <a:latin typeface="+mj-lt"/>
              </a:rPr>
              <a:t>st</a:t>
            </a:r>
            <a:r>
              <a:rPr lang="en-US" sz="1400" b="1" i="0" dirty="0">
                <a:solidFill>
                  <a:schemeClr val="accent2"/>
                </a:solidFill>
                <a:effectLst/>
                <a:latin typeface="+mj-lt"/>
              </a:rPr>
              <a:t>orage</a:t>
            </a:r>
          </a:p>
          <a:p>
            <a:r>
              <a:rPr lang="en-US" sz="1400" i="0" dirty="0">
                <a:effectLst/>
                <a:latin typeface="+mj-lt"/>
              </a:rPr>
              <a:t>   </a:t>
            </a:r>
            <a:r>
              <a:rPr lang="en-US" sz="1400" dirty="0">
                <a:latin typeface="+mj-lt"/>
              </a:rPr>
              <a:t>I</a:t>
            </a:r>
            <a:r>
              <a:rPr lang="en-US" sz="1400" i="0" dirty="0">
                <a:effectLst/>
                <a:latin typeface="+mj-lt"/>
              </a:rPr>
              <a:t>t's recommended to serialize the chat history and store it in Azure Cosmos DB.</a:t>
            </a:r>
          </a:p>
          <a:p>
            <a:r>
              <a:rPr lang="en-US" sz="1400" i="0" dirty="0">
                <a:effectLst/>
                <a:latin typeface="+mj-lt"/>
              </a:rPr>
              <a:t>   This ensures that the chat history is preserved and can be retrieved later for use in your application.</a:t>
            </a:r>
          </a:p>
          <a:p>
            <a:pPr marL="0" indent="0">
              <a:buNone/>
            </a:pPr>
            <a:endParaRPr lang="en-US" sz="1400" i="0" dirty="0">
              <a:effectLst/>
              <a:latin typeface="+mj-lt"/>
            </a:endParaRPr>
          </a:p>
          <a:p>
            <a:pPr marL="0" indent="0">
              <a:buNone/>
            </a:pPr>
            <a:r>
              <a:rPr lang="en-US" sz="1400" i="0" dirty="0">
                <a:effectLst/>
                <a:latin typeface="+mj-lt"/>
              </a:rPr>
              <a:t>---</a:t>
            </a:r>
          </a:p>
          <a:p>
            <a:pPr marL="0" indent="0">
              <a:buNone/>
            </a:pPr>
            <a:endParaRPr lang="en-US" sz="1400" i="0" dirty="0">
              <a:effectLst/>
              <a:latin typeface="+mj-lt"/>
            </a:endParaRPr>
          </a:p>
          <a:p>
            <a:pPr marL="0" indent="0">
              <a:buNone/>
            </a:pPr>
            <a:r>
              <a:rPr lang="en-US" sz="1400" i="0" dirty="0">
                <a:effectLst/>
                <a:latin typeface="+mj-lt"/>
              </a:rPr>
              <a:t>Feel free to adjust these points based on your audience and the specific focus of your session. If you need any more details or have other questions, let me know!</a:t>
            </a:r>
          </a:p>
        </p:txBody>
      </p:sp>
      <p:sp>
        <p:nvSpPr>
          <p:cNvPr id="5" name="Footer Placeholder 4">
            <a:extLst>
              <a:ext uri="{FF2B5EF4-FFF2-40B4-BE49-F238E27FC236}">
                <a16:creationId xmlns:a16="http://schemas.microsoft.com/office/drawing/2014/main" id="{F9720437-9820-FFCC-38D5-1705640DEF4C}"/>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D8429C5D-68BB-225C-89C4-F040E4076274}"/>
              </a:ext>
            </a:extLst>
          </p:cNvPr>
          <p:cNvSpPr>
            <a:spLocks noGrp="1"/>
          </p:cNvSpPr>
          <p:nvPr>
            <p:ph type="sldNum" sz="quarter" idx="30"/>
          </p:nvPr>
        </p:nvSpPr>
        <p:spPr/>
        <p:txBody>
          <a:bodyPr/>
          <a:lstStyle/>
          <a:p>
            <a:fld id="{B1356FBF-028C-F74E-A7B4-9B8ED246DD1B}" type="slidenum">
              <a:rPr lang="en-US" smtClean="0"/>
              <a:pPr/>
              <a:t>30</a:t>
            </a:fld>
            <a:endParaRPr lang="en-US"/>
          </a:p>
        </p:txBody>
      </p:sp>
    </p:spTree>
    <p:extLst>
      <p:ext uri="{BB962C8B-B14F-4D97-AF65-F5344CB8AC3E}">
        <p14:creationId xmlns:p14="http://schemas.microsoft.com/office/powerpoint/2010/main" val="193616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EBED0-E714-1F0C-12AB-A7154E7CB6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BD3831-5CA9-6F8A-675D-A5FDC52773E9}"/>
              </a:ext>
            </a:extLst>
          </p:cNvPr>
          <p:cNvSpPr>
            <a:spLocks noGrp="1"/>
          </p:cNvSpPr>
          <p:nvPr>
            <p:ph type="title"/>
          </p:nvPr>
        </p:nvSpPr>
        <p:spPr/>
        <p:txBody>
          <a:bodyPr>
            <a:normAutofit/>
          </a:bodyPr>
          <a:lstStyle/>
          <a:p>
            <a:r>
              <a:rPr lang="en-US" sz="4000"/>
              <a:t>Module 03</a:t>
            </a:r>
            <a:br>
              <a:rPr lang="en-US" sz="4000"/>
            </a:br>
            <a:r>
              <a:rPr lang="en-US" sz="2400">
                <a:solidFill>
                  <a:srgbClr val="BA3FC4"/>
                </a:solidFill>
              </a:rPr>
              <a:t>Agent specialization</a:t>
            </a:r>
          </a:p>
        </p:txBody>
      </p:sp>
    </p:spTree>
    <p:extLst>
      <p:ext uri="{BB962C8B-B14F-4D97-AF65-F5344CB8AC3E}">
        <p14:creationId xmlns:p14="http://schemas.microsoft.com/office/powerpoint/2010/main" val="408476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6BF26-CCF3-ED9F-D173-14A1FA0BE2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811DE-6A84-EE30-3EED-171A0110686E}"/>
              </a:ext>
            </a:extLst>
          </p:cNvPr>
          <p:cNvSpPr>
            <a:spLocks noGrp="1"/>
          </p:cNvSpPr>
          <p:nvPr>
            <p:ph type="title"/>
          </p:nvPr>
        </p:nvSpPr>
        <p:spPr/>
        <p:txBody>
          <a:bodyPr/>
          <a:lstStyle/>
          <a:p>
            <a:r>
              <a:rPr lang="en-US"/>
              <a:t>Module 03 Goals</a:t>
            </a:r>
          </a:p>
        </p:txBody>
      </p:sp>
      <p:sp>
        <p:nvSpPr>
          <p:cNvPr id="3" name="Content Placeholder 2">
            <a:extLst>
              <a:ext uri="{FF2B5EF4-FFF2-40B4-BE49-F238E27FC236}">
                <a16:creationId xmlns:a16="http://schemas.microsoft.com/office/drawing/2014/main" id="{4405D16A-BE87-BB63-02CE-B0B2B95083DF}"/>
              </a:ext>
            </a:extLst>
          </p:cNvPr>
          <p:cNvSpPr>
            <a:spLocks noGrp="1"/>
          </p:cNvSpPr>
          <p:nvPr>
            <p:ph sz="quarter" idx="27"/>
          </p:nvPr>
        </p:nvSpPr>
        <p:spPr>
          <a:xfrm>
            <a:off x="563564" y="1447800"/>
            <a:ext cx="11234426" cy="4732338"/>
          </a:xfrm>
        </p:spPr>
        <p:txBody>
          <a:bodyPr>
            <a:normAutofit/>
          </a:bodyPr>
          <a:lstStyle/>
          <a:p>
            <a:pPr algn="l">
              <a:buFont typeface="Arial" panose="020B0604020202020204" pitchFamily="34" charset="0"/>
              <a:buChar char="•"/>
            </a:pPr>
            <a:r>
              <a:rPr lang="en-US" sz="3200" b="0" i="0">
                <a:effectLst/>
                <a:latin typeface="+mj-lt"/>
              </a:rPr>
              <a:t>Learn the basics for Semantic Kernel Agent Framework Functions and </a:t>
            </a:r>
            <a:r>
              <a:rPr lang="en-US" sz="3200" b="0" i="0" err="1">
                <a:effectLst/>
                <a:latin typeface="+mj-lt"/>
              </a:rPr>
              <a:t>LangGraph</a:t>
            </a:r>
            <a:r>
              <a:rPr lang="en-US" sz="3200" b="0" i="0">
                <a:effectLst/>
                <a:latin typeface="+mj-lt"/>
              </a:rPr>
              <a:t> Tools</a:t>
            </a:r>
          </a:p>
          <a:p>
            <a:pPr algn="l">
              <a:buFont typeface="Arial" panose="020B0604020202020204" pitchFamily="34" charset="0"/>
              <a:buChar char="•"/>
            </a:pPr>
            <a:r>
              <a:rPr lang="en-US" sz="3200" b="0" i="0">
                <a:effectLst/>
                <a:latin typeface="+mj-lt"/>
              </a:rPr>
              <a:t>Learn how to implement semantic and natural language features using vector indexing and search integration from Azure Cosmos DB.</a:t>
            </a:r>
          </a:p>
          <a:p>
            <a:pPr algn="l">
              <a:buFont typeface="Arial" panose="020B0604020202020204" pitchFamily="34" charset="0"/>
              <a:buChar char="•"/>
            </a:pPr>
            <a:r>
              <a:rPr lang="en-US" sz="3200" b="0" i="0">
                <a:effectLst/>
                <a:latin typeface="+mj-lt"/>
              </a:rPr>
              <a:t>Learn how to define tasks and communication protocols for seamless collaboration.</a:t>
            </a:r>
          </a:p>
        </p:txBody>
      </p:sp>
      <p:sp>
        <p:nvSpPr>
          <p:cNvPr id="5" name="Footer Placeholder 4">
            <a:extLst>
              <a:ext uri="{FF2B5EF4-FFF2-40B4-BE49-F238E27FC236}">
                <a16:creationId xmlns:a16="http://schemas.microsoft.com/office/drawing/2014/main" id="{F98E55C1-0A8C-290D-FD02-0A068A1C499D}"/>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8606983F-F79D-775B-23D5-ECE8F155A195}"/>
              </a:ext>
            </a:extLst>
          </p:cNvPr>
          <p:cNvSpPr>
            <a:spLocks noGrp="1"/>
          </p:cNvSpPr>
          <p:nvPr>
            <p:ph type="sldNum" sz="quarter" idx="30"/>
          </p:nvPr>
        </p:nvSpPr>
        <p:spPr/>
        <p:txBody>
          <a:bodyPr/>
          <a:lstStyle/>
          <a:p>
            <a:fld id="{B1356FBF-028C-F74E-A7B4-9B8ED246DD1B}" type="slidenum">
              <a:rPr lang="en-US" smtClean="0"/>
              <a:pPr/>
              <a:t>32</a:t>
            </a:fld>
            <a:endParaRPr lang="en-US"/>
          </a:p>
        </p:txBody>
      </p:sp>
    </p:spTree>
    <p:extLst>
      <p:ext uri="{BB962C8B-B14F-4D97-AF65-F5344CB8AC3E}">
        <p14:creationId xmlns:p14="http://schemas.microsoft.com/office/powerpoint/2010/main" val="71373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29B46-CA1A-CF5A-84C6-9EAB128B5D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7D669F-3910-BFF4-85AF-AFEB7D7CE30D}"/>
              </a:ext>
            </a:extLst>
          </p:cNvPr>
          <p:cNvSpPr>
            <a:spLocks noGrp="1"/>
          </p:cNvSpPr>
          <p:nvPr>
            <p:ph type="title"/>
          </p:nvPr>
        </p:nvSpPr>
        <p:spPr/>
        <p:txBody>
          <a:bodyPr/>
          <a:lstStyle/>
          <a:p>
            <a:r>
              <a:rPr lang="en-US" err="1"/>
              <a:t>LangGraph</a:t>
            </a:r>
            <a:r>
              <a:rPr lang="en-US"/>
              <a:t> - Tools</a:t>
            </a:r>
          </a:p>
        </p:txBody>
      </p:sp>
      <p:sp>
        <p:nvSpPr>
          <p:cNvPr id="3" name="Content Placeholder 2">
            <a:extLst>
              <a:ext uri="{FF2B5EF4-FFF2-40B4-BE49-F238E27FC236}">
                <a16:creationId xmlns:a16="http://schemas.microsoft.com/office/drawing/2014/main" id="{5F5DA32E-D993-E0AE-BC41-29D16D175C6F}"/>
              </a:ext>
            </a:extLst>
          </p:cNvPr>
          <p:cNvSpPr>
            <a:spLocks noGrp="1"/>
          </p:cNvSpPr>
          <p:nvPr>
            <p:ph sz="quarter" idx="27"/>
          </p:nvPr>
        </p:nvSpPr>
        <p:spPr>
          <a:xfrm>
            <a:off x="367990" y="1447800"/>
            <a:ext cx="6027350" cy="4732338"/>
          </a:xfrm>
        </p:spPr>
        <p:txBody>
          <a:bodyPr>
            <a:noAutofit/>
          </a:bodyPr>
          <a:lstStyle/>
          <a:p>
            <a:pPr marL="0" indent="0">
              <a:buNone/>
            </a:pPr>
            <a:r>
              <a:rPr lang="en-US" sz="1800" b="1" dirty="0"/>
              <a:t>Tools</a:t>
            </a:r>
            <a:r>
              <a:rPr lang="en-US" sz="1800" dirty="0"/>
              <a:t> are an easy way to associate Python functions with a schema defining the functions name, description, and arguments.</a:t>
            </a:r>
          </a:p>
          <a:p>
            <a:pPr marL="0" indent="0">
              <a:buNone/>
            </a:pPr>
            <a:r>
              <a:rPr lang="en-US" sz="1800" dirty="0"/>
              <a:t>These can be invoked by a model, and outputs can be fed back into the model.</a:t>
            </a:r>
          </a:p>
          <a:p>
            <a:pPr marL="0" indent="0">
              <a:buNone/>
            </a:pPr>
            <a:r>
              <a:rPr lang="en-US" sz="1800" dirty="0"/>
              <a:t>Some outputs can be  “artifacts”, or objects that can’t be directly passed to a model but need to be passed to downstream tasks.  </a:t>
            </a:r>
          </a:p>
          <a:p>
            <a:pPr marL="0" indent="0">
              <a:buNone/>
            </a:pPr>
            <a:endParaRPr lang="en-US" sz="1800" dirty="0"/>
          </a:p>
          <a:p>
            <a:pPr marL="0" indent="0">
              <a:buNone/>
            </a:pPr>
            <a:r>
              <a:rPr lang="en-US" sz="1800" b="1" dirty="0">
                <a:solidFill>
                  <a:schemeClr val="accent2"/>
                </a:solidFill>
              </a:rPr>
              <a:t>Tips</a:t>
            </a:r>
          </a:p>
          <a:p>
            <a:r>
              <a:rPr lang="en-US" sz="1800" dirty="0"/>
              <a:t>Design tools with clear naming, documentation, proper type hints to facilitate ease of use by models.</a:t>
            </a:r>
          </a:p>
          <a:p>
            <a:r>
              <a:rPr lang="en-US" sz="1800" dirty="0"/>
              <a:t>Develop simple or narrowly scoped tools to ensure accurate and efficient model utilization.​</a:t>
            </a:r>
          </a:p>
          <a:p>
            <a:pPr marL="0" indent="0">
              <a:buNone/>
            </a:pPr>
            <a:endParaRPr lang="en-US" sz="1800" dirty="0"/>
          </a:p>
        </p:txBody>
      </p:sp>
      <p:sp>
        <p:nvSpPr>
          <p:cNvPr id="4" name="Content Placeholder 3">
            <a:extLst>
              <a:ext uri="{FF2B5EF4-FFF2-40B4-BE49-F238E27FC236}">
                <a16:creationId xmlns:a16="http://schemas.microsoft.com/office/drawing/2014/main" id="{2E4D0D6D-285E-7B09-69E7-A787E10D4BB4}"/>
              </a:ext>
            </a:extLst>
          </p:cNvPr>
          <p:cNvSpPr>
            <a:spLocks noGrp="1"/>
          </p:cNvSpPr>
          <p:nvPr>
            <p:ph sz="quarter" idx="28"/>
          </p:nvPr>
        </p:nvSpPr>
        <p:spPr>
          <a:xfrm>
            <a:off x="6591610" y="1693127"/>
            <a:ext cx="5232400" cy="3157654"/>
          </a:xfrm>
          <a:solidFill>
            <a:srgbClr val="F9F9F9">
              <a:alpha val="58000"/>
            </a:srgbClr>
          </a:solidFill>
          <a:effectLst>
            <a:outerShdw blurRad="50800" dist="38100" dir="2700000" algn="tl" rotWithShape="0">
              <a:prstClr val="black">
                <a:alpha val="40000"/>
              </a:prstClr>
            </a:outerShdw>
          </a:effectLst>
        </p:spPr>
        <p:txBody>
          <a:bodyPr>
            <a:noAutofit/>
          </a:bodyPr>
          <a:lstStyle/>
          <a:p>
            <a:pPr marL="0" indent="0">
              <a:buNone/>
            </a:pPr>
            <a:r>
              <a:rPr lang="en-US">
                <a:solidFill>
                  <a:srgbClr val="0070C0"/>
                </a:solidFill>
              </a:rPr>
              <a:t>Example code:</a:t>
            </a:r>
          </a:p>
          <a:p>
            <a:pPr marL="0" indent="0">
              <a:buNone/>
            </a:pPr>
            <a:endParaRPr lang="en-US"/>
          </a:p>
          <a:p>
            <a:pPr marL="0" indent="0">
              <a:buNone/>
            </a:pPr>
            <a:r>
              <a:rPr lang="en-US">
                <a:latin typeface="Consolas" panose="020B0609020204030204" pitchFamily="49" charset="0"/>
              </a:rPr>
              <a:t>from </a:t>
            </a:r>
            <a:r>
              <a:rPr lang="en-US" err="1">
                <a:latin typeface="Consolas" panose="020B0609020204030204" pitchFamily="49" charset="0"/>
              </a:rPr>
              <a:t>langchain_core.tools</a:t>
            </a:r>
            <a:r>
              <a:rPr lang="en-US">
                <a:latin typeface="Consolas" panose="020B0609020204030204" pitchFamily="49" charset="0"/>
              </a:rPr>
              <a:t> import tool</a:t>
            </a:r>
          </a:p>
          <a:p>
            <a:pPr marL="0" indent="0">
              <a:buNone/>
            </a:pPr>
            <a:r>
              <a:rPr lang="en-US">
                <a:latin typeface="Consolas" panose="020B0609020204030204" pitchFamily="49" charset="0"/>
              </a:rPr>
              <a:t>@tool</a:t>
            </a:r>
          </a:p>
          <a:p>
            <a:pPr marL="0" indent="0">
              <a:buNone/>
            </a:pPr>
            <a:r>
              <a:rPr lang="en-US">
                <a:latin typeface="Consolas" panose="020B0609020204030204" pitchFamily="49" charset="0"/>
              </a:rPr>
              <a:t>def multiply(a: int, b: int) -&gt; int:</a:t>
            </a:r>
          </a:p>
          <a:p>
            <a:pPr marL="222250" lvl="1" indent="0">
              <a:buNone/>
            </a:pPr>
            <a:r>
              <a:rPr lang="en-US">
                <a:latin typeface="Consolas" panose="020B0609020204030204" pitchFamily="49" charset="0"/>
              </a:rPr>
              <a:t>"""Multiply two numbers.""“</a:t>
            </a:r>
          </a:p>
          <a:p>
            <a:pPr marL="0" indent="0">
              <a:buNone/>
            </a:pPr>
            <a:r>
              <a:rPr lang="en-US">
                <a:latin typeface="Consolas" panose="020B0609020204030204" pitchFamily="49" charset="0"/>
              </a:rPr>
              <a:t>return a * b</a:t>
            </a:r>
          </a:p>
        </p:txBody>
      </p:sp>
      <p:sp>
        <p:nvSpPr>
          <p:cNvPr id="5" name="Footer Placeholder 4">
            <a:extLst>
              <a:ext uri="{FF2B5EF4-FFF2-40B4-BE49-F238E27FC236}">
                <a16:creationId xmlns:a16="http://schemas.microsoft.com/office/drawing/2014/main" id="{33F74575-1C54-77D0-2AB0-0197D256C17C}"/>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81507543-3558-6970-E5A7-F83AB2945877}"/>
              </a:ext>
            </a:extLst>
          </p:cNvPr>
          <p:cNvSpPr>
            <a:spLocks noGrp="1"/>
          </p:cNvSpPr>
          <p:nvPr>
            <p:ph type="sldNum" sz="quarter" idx="30"/>
          </p:nvPr>
        </p:nvSpPr>
        <p:spPr/>
        <p:txBody>
          <a:bodyPr/>
          <a:lstStyle/>
          <a:p>
            <a:fld id="{B1356FBF-028C-F74E-A7B4-9B8ED246DD1B}" type="slidenum">
              <a:rPr lang="en-US" smtClean="0"/>
              <a:pPr/>
              <a:t>33</a:t>
            </a:fld>
            <a:endParaRPr lang="en-US"/>
          </a:p>
        </p:txBody>
      </p:sp>
    </p:spTree>
    <p:extLst>
      <p:ext uri="{BB962C8B-B14F-4D97-AF65-F5344CB8AC3E}">
        <p14:creationId xmlns:p14="http://schemas.microsoft.com/office/powerpoint/2010/main" val="244274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CC339-5404-0C69-01F0-42B71E04C7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1111C-F0F1-F3CF-D7F4-FF9B70EE9BE4}"/>
              </a:ext>
            </a:extLst>
          </p:cNvPr>
          <p:cNvSpPr>
            <a:spLocks noGrp="1"/>
          </p:cNvSpPr>
          <p:nvPr>
            <p:ph type="title"/>
          </p:nvPr>
        </p:nvSpPr>
        <p:spPr/>
        <p:txBody>
          <a:bodyPr/>
          <a:lstStyle/>
          <a:p>
            <a:r>
              <a:rPr lang="en-US"/>
              <a:t>Semantic Kernel – Function Calling</a:t>
            </a:r>
          </a:p>
        </p:txBody>
      </p:sp>
      <p:sp>
        <p:nvSpPr>
          <p:cNvPr id="3" name="Content Placeholder 2">
            <a:extLst>
              <a:ext uri="{FF2B5EF4-FFF2-40B4-BE49-F238E27FC236}">
                <a16:creationId xmlns:a16="http://schemas.microsoft.com/office/drawing/2014/main" id="{7BEA25A3-0489-FD69-B951-68D80B85FFC2}"/>
              </a:ext>
            </a:extLst>
          </p:cNvPr>
          <p:cNvSpPr>
            <a:spLocks noGrp="1"/>
          </p:cNvSpPr>
          <p:nvPr>
            <p:ph sz="quarter" idx="27"/>
          </p:nvPr>
        </p:nvSpPr>
        <p:spPr>
          <a:xfrm>
            <a:off x="563563" y="1447800"/>
            <a:ext cx="11247857" cy="4732338"/>
          </a:xfrm>
        </p:spPr>
        <p:txBody>
          <a:bodyPr>
            <a:normAutofit fontScale="92500" lnSpcReduction="20000"/>
          </a:bodyPr>
          <a:lstStyle/>
          <a:p>
            <a:pPr marL="0" indent="0">
              <a:spcAft>
                <a:spcPts val="600"/>
              </a:spcAft>
              <a:buNone/>
            </a:pPr>
            <a:r>
              <a:rPr lang="en-US" b="0" i="0" dirty="0">
                <a:solidFill>
                  <a:schemeClr val="accent2"/>
                </a:solidFill>
                <a:effectLst/>
                <a:latin typeface="+mj-lt"/>
              </a:rPr>
              <a:t>Automatic function </a:t>
            </a:r>
            <a:r>
              <a:rPr lang="en-US" dirty="0">
                <a:solidFill>
                  <a:schemeClr val="accent2"/>
                </a:solidFill>
                <a:latin typeface="+mj-lt"/>
              </a:rPr>
              <a:t>c</a:t>
            </a:r>
            <a:r>
              <a:rPr lang="en-US" b="0" i="0" dirty="0">
                <a:solidFill>
                  <a:schemeClr val="accent2"/>
                </a:solidFill>
                <a:effectLst/>
                <a:latin typeface="+mj-lt"/>
              </a:rPr>
              <a:t>alling</a:t>
            </a:r>
            <a:endParaRPr lang="en-US" b="0" i="0" dirty="0">
              <a:effectLst/>
              <a:latin typeface="+mj-lt"/>
            </a:endParaRPr>
          </a:p>
          <a:p>
            <a:pPr marL="742950" lvl="1" indent="-285750">
              <a:spcAft>
                <a:spcPts val="600"/>
              </a:spcAft>
            </a:pPr>
            <a:r>
              <a:rPr lang="en-US" b="0" i="0" dirty="0">
                <a:effectLst/>
                <a:latin typeface="+mj-lt"/>
              </a:rPr>
              <a:t>Simplifies the process by automatically describing </a:t>
            </a:r>
            <a:br>
              <a:rPr lang="en-US" b="0" i="0" dirty="0">
                <a:effectLst/>
                <a:latin typeface="+mj-lt"/>
              </a:rPr>
            </a:br>
            <a:r>
              <a:rPr lang="en-US" b="0" i="0" dirty="0">
                <a:effectLst/>
                <a:latin typeface="+mj-lt"/>
              </a:rPr>
              <a:t>functions and their parameters to the model.</a:t>
            </a:r>
          </a:p>
          <a:p>
            <a:pPr marL="742950" lvl="1" indent="-285750">
              <a:spcAft>
                <a:spcPts val="600"/>
              </a:spcAft>
            </a:pPr>
            <a:r>
              <a:rPr lang="en-US" b="0" i="0" dirty="0">
                <a:effectLst/>
                <a:latin typeface="+mj-lt"/>
              </a:rPr>
              <a:t>Handles communication between the model and your</a:t>
            </a:r>
            <a:br>
              <a:rPr lang="en-US" b="0" i="0" dirty="0">
                <a:effectLst/>
                <a:latin typeface="+mj-lt"/>
              </a:rPr>
            </a:br>
            <a:r>
              <a:rPr lang="en-US" b="0" i="0" dirty="0">
                <a:effectLst/>
                <a:latin typeface="+mj-lt"/>
              </a:rPr>
              <a:t> code.</a:t>
            </a:r>
          </a:p>
          <a:p>
            <a:pPr marL="0" indent="0">
              <a:spcAft>
                <a:spcPts val="600"/>
              </a:spcAft>
              <a:buNone/>
            </a:pPr>
            <a:r>
              <a:rPr lang="en-US" b="0" i="0" dirty="0">
                <a:solidFill>
                  <a:schemeClr val="accent2"/>
                </a:solidFill>
                <a:effectLst/>
                <a:latin typeface="+mj-lt"/>
              </a:rPr>
              <a:t>Function </a:t>
            </a:r>
            <a:r>
              <a:rPr lang="en-US" dirty="0">
                <a:solidFill>
                  <a:schemeClr val="accent2"/>
                </a:solidFill>
                <a:latin typeface="+mj-lt"/>
              </a:rPr>
              <a:t>c</a:t>
            </a:r>
            <a:r>
              <a:rPr lang="en-US" b="0" i="0" dirty="0">
                <a:solidFill>
                  <a:schemeClr val="accent2"/>
                </a:solidFill>
                <a:effectLst/>
                <a:latin typeface="+mj-lt"/>
              </a:rPr>
              <a:t>hoice </a:t>
            </a:r>
            <a:r>
              <a:rPr lang="en-US" dirty="0">
                <a:solidFill>
                  <a:schemeClr val="accent2"/>
                </a:solidFill>
                <a:latin typeface="+mj-lt"/>
              </a:rPr>
              <a:t>b</a:t>
            </a:r>
            <a:r>
              <a:rPr lang="en-US" b="0" i="0" dirty="0">
                <a:solidFill>
                  <a:schemeClr val="accent2"/>
                </a:solidFill>
                <a:effectLst/>
                <a:latin typeface="+mj-lt"/>
              </a:rPr>
              <a:t>ehavior</a:t>
            </a:r>
          </a:p>
          <a:p>
            <a:pPr marL="742950" lvl="1" indent="-285750">
              <a:spcAft>
                <a:spcPts val="600"/>
              </a:spcAft>
            </a:pPr>
            <a:r>
              <a:rPr lang="en-US" b="0" i="0" dirty="0">
                <a:effectLst/>
                <a:latin typeface="+mj-lt"/>
              </a:rPr>
              <a:t>Represented by three static methods: Auto, Manual, </a:t>
            </a:r>
            <a:br>
              <a:rPr lang="en-US" b="0" i="0" dirty="0">
                <a:effectLst/>
                <a:latin typeface="+mj-lt"/>
              </a:rPr>
            </a:br>
            <a:r>
              <a:rPr lang="en-US" b="0" i="0" dirty="0">
                <a:effectLst/>
                <a:latin typeface="+mj-lt"/>
              </a:rPr>
              <a:t>and Hybrid.</a:t>
            </a:r>
          </a:p>
          <a:p>
            <a:pPr marL="742950" lvl="1" indent="-285750">
              <a:spcAft>
                <a:spcPts val="600"/>
              </a:spcAft>
            </a:pPr>
            <a:r>
              <a:rPr lang="en-US" b="0" i="0" dirty="0">
                <a:effectLst/>
                <a:latin typeface="+mj-lt"/>
              </a:rPr>
              <a:t>Allows the AI model to choose from zero or more </a:t>
            </a:r>
            <a:br>
              <a:rPr lang="en-US" b="0" i="0" dirty="0">
                <a:effectLst/>
                <a:latin typeface="+mj-lt"/>
              </a:rPr>
            </a:br>
            <a:r>
              <a:rPr lang="en-US" b="0" i="0" dirty="0">
                <a:effectLst/>
                <a:latin typeface="+mj-lt"/>
              </a:rPr>
              <a:t>functions for invocation.</a:t>
            </a:r>
          </a:p>
          <a:p>
            <a:pPr marL="0" indent="0">
              <a:spcAft>
                <a:spcPts val="600"/>
              </a:spcAft>
              <a:buNone/>
            </a:pPr>
            <a:r>
              <a:rPr lang="en-US" b="0" i="0" dirty="0">
                <a:solidFill>
                  <a:schemeClr val="accent2"/>
                </a:solidFill>
                <a:effectLst/>
                <a:latin typeface="+mj-lt"/>
              </a:rPr>
              <a:t>Integration with </a:t>
            </a:r>
            <a:r>
              <a:rPr lang="en-US" dirty="0">
                <a:solidFill>
                  <a:schemeClr val="accent2"/>
                </a:solidFill>
                <a:latin typeface="+mj-lt"/>
              </a:rPr>
              <a:t>p</a:t>
            </a:r>
            <a:r>
              <a:rPr lang="en-US" b="0" i="0" dirty="0">
                <a:solidFill>
                  <a:schemeClr val="accent2"/>
                </a:solidFill>
                <a:effectLst/>
                <a:latin typeface="+mj-lt"/>
              </a:rPr>
              <a:t>lugins</a:t>
            </a:r>
          </a:p>
          <a:p>
            <a:pPr marL="742950" lvl="1" indent="-285750">
              <a:spcAft>
                <a:spcPts val="600"/>
              </a:spcAft>
            </a:pPr>
            <a:r>
              <a:rPr lang="en-US" b="0" i="0" dirty="0">
                <a:effectLst/>
                <a:latin typeface="+mj-lt"/>
              </a:rPr>
              <a:t>Orchestrates interaction between the AI model and external APIs.</a:t>
            </a:r>
          </a:p>
          <a:p>
            <a:pPr marL="742950" lvl="1" indent="-285750">
              <a:spcAft>
                <a:spcPts val="600"/>
              </a:spcAft>
            </a:pPr>
            <a:r>
              <a:rPr lang="en-US" b="0" i="0" dirty="0">
                <a:effectLst/>
                <a:latin typeface="+mj-lt"/>
              </a:rPr>
              <a:t>Enables creation of plugins that the AI model can call at the appropriate moment.</a:t>
            </a:r>
          </a:p>
          <a:p>
            <a:pPr marL="742950" lvl="1" indent="-285750">
              <a:spcAft>
                <a:spcPts val="600"/>
              </a:spcAft>
            </a:pPr>
            <a:r>
              <a:rPr lang="en-US" b="0" i="0" dirty="0">
                <a:effectLst/>
                <a:latin typeface="+mj-lt"/>
              </a:rPr>
              <a:t>Incorporates the best parts of existing function-calling capabilities.</a:t>
            </a:r>
          </a:p>
          <a:p>
            <a:pPr marL="742950" lvl="1" indent="-285750">
              <a:spcAft>
                <a:spcPts val="600"/>
              </a:spcAft>
            </a:pPr>
            <a:r>
              <a:rPr lang="en-US" b="0" i="0" dirty="0">
                <a:effectLst/>
                <a:latin typeface="+mj-lt"/>
              </a:rPr>
              <a:t>Improves on ease of use, making it more extensible and reusable.</a:t>
            </a:r>
          </a:p>
          <a:p>
            <a:endParaRPr lang="en-US" dirty="0">
              <a:latin typeface="+mj-lt"/>
            </a:endParaRPr>
          </a:p>
        </p:txBody>
      </p:sp>
      <p:sp>
        <p:nvSpPr>
          <p:cNvPr id="5" name="Footer Placeholder 4">
            <a:extLst>
              <a:ext uri="{FF2B5EF4-FFF2-40B4-BE49-F238E27FC236}">
                <a16:creationId xmlns:a16="http://schemas.microsoft.com/office/drawing/2014/main" id="{EED4FE46-7E7A-0809-E460-FEDCE851067C}"/>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AFC9E940-AA7B-1FEC-3DC7-EC9A988243F6}"/>
              </a:ext>
            </a:extLst>
          </p:cNvPr>
          <p:cNvSpPr>
            <a:spLocks noGrp="1"/>
          </p:cNvSpPr>
          <p:nvPr>
            <p:ph type="sldNum" sz="quarter" idx="30"/>
          </p:nvPr>
        </p:nvSpPr>
        <p:spPr/>
        <p:txBody>
          <a:bodyPr/>
          <a:lstStyle/>
          <a:p>
            <a:fld id="{B1356FBF-028C-F74E-A7B4-9B8ED246DD1B}" type="slidenum">
              <a:rPr lang="en-US" smtClean="0"/>
              <a:pPr/>
              <a:t>34</a:t>
            </a:fld>
            <a:endParaRPr lang="en-US"/>
          </a:p>
        </p:txBody>
      </p:sp>
      <p:sp>
        <p:nvSpPr>
          <p:cNvPr id="9" name="Content Placeholder 3">
            <a:extLst>
              <a:ext uri="{FF2B5EF4-FFF2-40B4-BE49-F238E27FC236}">
                <a16:creationId xmlns:a16="http://schemas.microsoft.com/office/drawing/2014/main" id="{2F0CAAEE-B126-4690-73DF-00DDF9BBF7A7}"/>
              </a:ext>
            </a:extLst>
          </p:cNvPr>
          <p:cNvSpPr>
            <a:spLocks noGrp="1"/>
          </p:cNvSpPr>
          <p:nvPr>
            <p:ph sz="quarter" idx="28"/>
          </p:nvPr>
        </p:nvSpPr>
        <p:spPr>
          <a:xfrm>
            <a:off x="6818947" y="1091947"/>
            <a:ext cx="5232400" cy="3157654"/>
          </a:xfrm>
          <a:solidFill>
            <a:srgbClr val="F9F9F9">
              <a:alpha val="58000"/>
            </a:srgbClr>
          </a:solidFill>
          <a:effectLst>
            <a:outerShdw blurRad="50800" dist="38100" dir="2700000" algn="tl" rotWithShape="0">
              <a:prstClr val="black">
                <a:alpha val="40000"/>
              </a:prstClr>
            </a:outerShdw>
          </a:effectLst>
        </p:spPr>
        <p:txBody>
          <a:bodyPr>
            <a:noAutofit/>
          </a:bodyPr>
          <a:lstStyle/>
          <a:p>
            <a:pPr marL="0" indent="0">
              <a:buNone/>
            </a:pPr>
            <a:r>
              <a:rPr lang="en-US" dirty="0">
                <a:solidFill>
                  <a:srgbClr val="0070C0"/>
                </a:solidFill>
              </a:rPr>
              <a:t>Example code:</a:t>
            </a:r>
            <a:br>
              <a:rPr lang="en-US" dirty="0">
                <a:solidFill>
                  <a:srgbClr val="0070C0"/>
                </a:solidFill>
              </a:rPr>
            </a:br>
            <a:endParaRPr lang="en-US" dirty="0">
              <a:solidFill>
                <a:srgbClr val="0070C0"/>
              </a:solidFill>
            </a:endParaRPr>
          </a:p>
          <a:p>
            <a:pPr marL="0" indent="0">
              <a:buNone/>
            </a:pPr>
            <a:r>
              <a:rPr lang="en-US" sz="1600" dirty="0">
                <a:solidFill>
                  <a:srgbClr val="000000"/>
                </a:solidFill>
                <a:latin typeface="Consolas" panose="020B0609020204030204" pitchFamily="49" charset="0"/>
              </a:rPr>
              <a:t>[</a:t>
            </a:r>
            <a:r>
              <a:rPr lang="en-US" sz="1600" dirty="0">
                <a:solidFill>
                  <a:srgbClr val="2B91AF"/>
                </a:solidFill>
                <a:latin typeface="Consolas" panose="020B0609020204030204" pitchFamily="49" charset="0"/>
              </a:rPr>
              <a:t>Kernel Function</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GetLoggedInUser</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a:t>
            </a:r>
            <a:r>
              <a:rPr lang="en-US" sz="1600" dirty="0">
                <a:solidFill>
                  <a:srgbClr val="2B91AF"/>
                </a:solidFill>
                <a:latin typeface="Consolas" panose="020B0609020204030204" pitchFamily="49" charset="0"/>
              </a:rPr>
              <a:t>Description</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"Get the current logged-in </a:t>
            </a:r>
            <a:r>
              <a:rPr lang="en-US" sz="1600" dirty="0" err="1">
                <a:solidFill>
                  <a:srgbClr val="A31515"/>
                </a:solidFill>
                <a:latin typeface="Consolas" panose="020B0609020204030204" pitchFamily="49" charset="0"/>
              </a:rPr>
              <a:t>BankUser</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pPr marL="0"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async</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Task</a:t>
            </a:r>
            <a:r>
              <a:rPr lang="en-US" sz="1600" dirty="0">
                <a:solidFill>
                  <a:srgbClr val="000000"/>
                </a:solidFill>
                <a:latin typeface="Consolas" panose="020B0609020204030204" pitchFamily="49" charset="0"/>
              </a:rPr>
              <a:t>&lt;</a:t>
            </a:r>
            <a:r>
              <a:rPr lang="en-US" sz="1600" dirty="0" err="1">
                <a:solidFill>
                  <a:srgbClr val="2B91AF"/>
                </a:solidFill>
                <a:latin typeface="Consolas" panose="020B0609020204030204" pitchFamily="49" charset="0"/>
              </a:rPr>
              <a:t>BankUser</a:t>
            </a:r>
            <a:r>
              <a:rPr lang="en-US" sz="1600" dirty="0">
                <a:solidFill>
                  <a:srgbClr val="000000"/>
                </a:solidFill>
                <a:latin typeface="Consolas" panose="020B0609020204030204" pitchFamily="49" charset="0"/>
              </a:rPr>
              <a:t>&gt; </a:t>
            </a:r>
            <a:r>
              <a:rPr lang="en-US" sz="1600" dirty="0" err="1">
                <a:solidFill>
                  <a:srgbClr val="000000"/>
                </a:solidFill>
                <a:latin typeface="Consolas" panose="020B0609020204030204" pitchFamily="49" charset="0"/>
              </a:rPr>
              <a:t>GetLoggedInUser</a:t>
            </a:r>
            <a:r>
              <a:rPr lang="en-US" sz="1600" dirty="0">
                <a:solidFill>
                  <a:srgbClr val="000000"/>
                </a:solidFill>
                <a:latin typeface="Consolas" panose="020B0609020204030204" pitchFamily="49" charset="0"/>
              </a:rPr>
              <a:t>(){</a:t>
            </a:r>
          </a:p>
          <a:p>
            <a:pPr marL="0" indent="0">
              <a:buNone/>
            </a:pP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await</a:t>
            </a:r>
            <a:r>
              <a:rPr lang="en-US" sz="1600" dirty="0">
                <a:solidFill>
                  <a:srgbClr val="000000"/>
                </a:solidFill>
                <a:latin typeface="Consolas" panose="020B0609020204030204" pitchFamily="49" charset="0"/>
              </a:rPr>
              <a:t> _</a:t>
            </a:r>
            <a:r>
              <a:rPr lang="en-US" sz="1600" dirty="0" err="1">
                <a:solidFill>
                  <a:srgbClr val="000000"/>
                </a:solidFill>
                <a:latin typeface="Consolas" panose="020B0609020204030204" pitchFamily="49" charset="0"/>
              </a:rPr>
              <a:t>bankService.GetUserAsync</a:t>
            </a:r>
            <a:r>
              <a:rPr lang="en-US" sz="1600" dirty="0">
                <a:solidFill>
                  <a:srgbClr val="000000"/>
                </a:solidFill>
                <a:latin typeface="Consolas" panose="020B0609020204030204" pitchFamily="49" charset="0"/>
              </a:rPr>
              <a:t>(_</a:t>
            </a:r>
            <a:r>
              <a:rPr lang="en-US" sz="1600" dirty="0" err="1">
                <a:solidFill>
                  <a:srgbClr val="000000"/>
                </a:solidFill>
                <a:latin typeface="Consolas" panose="020B0609020204030204" pitchFamily="49" charset="0"/>
              </a:rPr>
              <a:t>tenantId</a:t>
            </a:r>
            <a:r>
              <a:rPr lang="en-US" sz="1600" dirty="0">
                <a:solidFill>
                  <a:srgbClr val="000000"/>
                </a:solidFill>
                <a:latin typeface="Consolas" panose="020B0609020204030204" pitchFamily="49" charset="0"/>
              </a:rPr>
              <a:t>, _</a:t>
            </a:r>
            <a:r>
              <a:rPr lang="en-US" sz="1600" dirty="0" err="1">
                <a:solidFill>
                  <a:srgbClr val="000000"/>
                </a:solidFill>
                <a:latin typeface="Consolas" panose="020B0609020204030204" pitchFamily="49" charset="0"/>
              </a:rPr>
              <a:t>userId</a:t>
            </a:r>
            <a:r>
              <a:rPr lang="en-US" sz="1600" dirty="0">
                <a:solidFill>
                  <a:srgbClr val="000000"/>
                </a:solidFill>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endParaRPr lang="en-US" sz="1800" dirty="0">
              <a:latin typeface="Consolas" panose="020B0609020204030204" pitchFamily="49" charset="0"/>
            </a:endParaRPr>
          </a:p>
        </p:txBody>
      </p:sp>
    </p:spTree>
    <p:extLst>
      <p:ext uri="{BB962C8B-B14F-4D97-AF65-F5344CB8AC3E}">
        <p14:creationId xmlns:p14="http://schemas.microsoft.com/office/powerpoint/2010/main" val="299326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8C7CF-0711-D67A-4B1A-FEB5FD273E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8613E-91A4-FC15-8299-32BB42D491ED}"/>
              </a:ext>
            </a:extLst>
          </p:cNvPr>
          <p:cNvSpPr>
            <a:spLocks noGrp="1"/>
          </p:cNvSpPr>
          <p:nvPr>
            <p:ph type="title"/>
          </p:nvPr>
        </p:nvSpPr>
        <p:spPr>
          <a:xfrm>
            <a:off x="763207" y="3146235"/>
            <a:ext cx="11064240" cy="724535"/>
          </a:xfrm>
        </p:spPr>
        <p:txBody>
          <a:bodyPr anchor="ctr">
            <a:normAutofit fontScale="90000"/>
          </a:bodyPr>
          <a:lstStyle/>
          <a:p>
            <a:pPr algn="ctr"/>
            <a:r>
              <a:rPr lang="en-US" dirty="0"/>
              <a:t>Knowledge retrieval using Semantic Search</a:t>
            </a:r>
            <a:br>
              <a:rPr lang="en-US" dirty="0"/>
            </a:br>
            <a:r>
              <a:rPr lang="en-US" dirty="0"/>
              <a:t>in Azure Cosmos DB </a:t>
            </a:r>
          </a:p>
        </p:txBody>
      </p:sp>
      <p:sp>
        <p:nvSpPr>
          <p:cNvPr id="5" name="Footer Placeholder 4">
            <a:extLst>
              <a:ext uri="{FF2B5EF4-FFF2-40B4-BE49-F238E27FC236}">
                <a16:creationId xmlns:a16="http://schemas.microsoft.com/office/drawing/2014/main" id="{48096D2A-2C3B-A944-F8DA-37B5316C438C}"/>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79D5777A-99A4-557B-D347-132C8122283C}"/>
              </a:ext>
            </a:extLst>
          </p:cNvPr>
          <p:cNvSpPr>
            <a:spLocks noGrp="1"/>
          </p:cNvSpPr>
          <p:nvPr>
            <p:ph type="sldNum" sz="quarter" idx="30"/>
          </p:nvPr>
        </p:nvSpPr>
        <p:spPr/>
        <p:txBody>
          <a:bodyPr/>
          <a:lstStyle/>
          <a:p>
            <a:fld id="{B1356FBF-028C-F74E-A7B4-9B8ED246DD1B}" type="slidenum">
              <a:rPr lang="en-US" smtClean="0"/>
              <a:pPr/>
              <a:t>35</a:t>
            </a:fld>
            <a:endParaRPr lang="en-US"/>
          </a:p>
        </p:txBody>
      </p:sp>
    </p:spTree>
    <p:extLst>
      <p:ext uri="{BB962C8B-B14F-4D97-AF65-F5344CB8AC3E}">
        <p14:creationId xmlns:p14="http://schemas.microsoft.com/office/powerpoint/2010/main" val="310427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B0C1A-E5B3-C0FA-831D-1E707156101E}"/>
            </a:ext>
          </a:extLst>
        </p:cNvPr>
        <p:cNvGrpSpPr/>
        <p:nvPr/>
      </p:nvGrpSpPr>
      <p:grpSpPr>
        <a:xfrm>
          <a:off x="0" y="0"/>
          <a:ext cx="0" cy="0"/>
          <a:chOff x="0" y="0"/>
          <a:chExt cx="0" cy="0"/>
        </a:xfrm>
      </p:grpSpPr>
      <p:sp>
        <p:nvSpPr>
          <p:cNvPr id="4" name="Text Placeholder 15">
            <a:extLst>
              <a:ext uri="{FF2B5EF4-FFF2-40B4-BE49-F238E27FC236}">
                <a16:creationId xmlns:a16="http://schemas.microsoft.com/office/drawing/2014/main" id="{3106D84C-4F60-7C25-B319-95FC3C4A7180}"/>
              </a:ext>
            </a:extLst>
          </p:cNvPr>
          <p:cNvSpPr txBox="1">
            <a:spLocks/>
          </p:cNvSpPr>
          <p:nvPr/>
        </p:nvSpPr>
        <p:spPr>
          <a:xfrm>
            <a:off x="588263" y="1039774"/>
            <a:ext cx="11018520" cy="369332"/>
          </a:xfrm>
          <a:prstGeom prst="rect">
            <a:avLst/>
          </a:prstGeom>
        </p:spPr>
        <p:txBody>
          <a:bodyPr vert="horz" wrap="square" lIns="0" tIns="0" rIns="0" bIns="0" rtlCol="0" anchor="t">
            <a:spAutoFit/>
          </a:bodyPr>
          <a:lstStyle>
            <a:lvl1pPr marL="127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gn="ctr" defTabSz="1371600" fontAlgn="base">
              <a:spcBef>
                <a:spcPct val="0"/>
              </a:spcBef>
              <a:spcAft>
                <a:spcPts val="1000"/>
              </a:spcAft>
              <a:buSzTx/>
              <a:tabLst>
                <a:tab pos="1371600" algn="l"/>
              </a:tabLst>
              <a:defRPr/>
            </a:pPr>
            <a:r>
              <a:rPr lang="en-US" sz="2400" b="1">
                <a:ln w="3175">
                  <a:noFill/>
                </a:ln>
                <a:solidFill>
                  <a:srgbClr val="BA3FC4"/>
                </a:solidFill>
                <a:latin typeface="Segoe UI Semibold" panose="020B0502040204020203" pitchFamily="34" charset="0"/>
                <a:cs typeface="Segoe UI Semibold" panose="020B0502040204020203" pitchFamily="34" charset="0"/>
              </a:rPr>
              <a:t>Cost-effective, low latency vector search at any scale</a:t>
            </a:r>
          </a:p>
        </p:txBody>
      </p:sp>
      <p:sp>
        <p:nvSpPr>
          <p:cNvPr id="11" name="Title 22">
            <a:extLst>
              <a:ext uri="{FF2B5EF4-FFF2-40B4-BE49-F238E27FC236}">
                <a16:creationId xmlns:a16="http://schemas.microsoft.com/office/drawing/2014/main" id="{8B106ABF-F0AB-B97B-5357-571591D44BD0}"/>
              </a:ext>
            </a:extLst>
          </p:cNvPr>
          <p:cNvSpPr>
            <a:spLocks noGrp="1"/>
          </p:cNvSpPr>
          <p:nvPr>
            <p:ph type="title"/>
          </p:nvPr>
        </p:nvSpPr>
        <p:spPr/>
        <p:txBody>
          <a:bodyPr>
            <a:normAutofit/>
          </a:bodyPr>
          <a:lstStyle/>
          <a:p>
            <a:pPr algn="ctr"/>
            <a:r>
              <a:rPr lang="en-US" sz="3600" noProof="0"/>
              <a:t>Microsoft </a:t>
            </a:r>
            <a:r>
              <a:rPr lang="en-US" sz="3600" noProof="0" err="1"/>
              <a:t>DiskANN</a:t>
            </a:r>
            <a:r>
              <a:rPr lang="en-US" sz="3600" noProof="0"/>
              <a:t> in Azure Cosmos DB</a:t>
            </a:r>
            <a:endParaRPr kumimoji="0" lang="en-US" sz="3600" u="none" strike="noStrike" kern="1200" cap="none" spc="0" normalizeH="0" baseline="0" noProof="0">
              <a:ln w="3175">
                <a:noFill/>
              </a:ln>
              <a:effectLst/>
              <a:uLnTx/>
              <a:uFillTx/>
            </a:endParaRPr>
          </a:p>
        </p:txBody>
      </p:sp>
      <p:grpSp>
        <p:nvGrpSpPr>
          <p:cNvPr id="23" name="Group 22">
            <a:extLst>
              <a:ext uri="{FF2B5EF4-FFF2-40B4-BE49-F238E27FC236}">
                <a16:creationId xmlns:a16="http://schemas.microsoft.com/office/drawing/2014/main" id="{B6FD5642-5F12-5441-AA28-6E446269D29F}"/>
              </a:ext>
            </a:extLst>
          </p:cNvPr>
          <p:cNvGrpSpPr/>
          <p:nvPr/>
        </p:nvGrpSpPr>
        <p:grpSpPr>
          <a:xfrm>
            <a:off x="8088948" y="1584595"/>
            <a:ext cx="3520440" cy="3441329"/>
            <a:chOff x="8088948" y="2003049"/>
            <a:chExt cx="3520440" cy="3441329"/>
          </a:xfrm>
        </p:grpSpPr>
        <p:sp>
          <p:nvSpPr>
            <p:cNvPr id="5" name="Rounded Rectangle 3">
              <a:extLst>
                <a:ext uri="{FF2B5EF4-FFF2-40B4-BE49-F238E27FC236}">
                  <a16:creationId xmlns:a16="http://schemas.microsoft.com/office/drawing/2014/main" id="{CF7A3060-35C4-F4BC-57C1-E445E9E8ECA9}"/>
                </a:ext>
                <a:ext uri="{C183D7F6-B498-43B3-948B-1728B52AA6E4}">
                  <adec:decorative xmlns:adec="http://schemas.microsoft.com/office/drawing/2017/decorative" val="1"/>
                </a:ext>
              </a:extLst>
            </p:cNvPr>
            <p:cNvSpPr>
              <a:spLocks/>
            </p:cNvSpPr>
            <p:nvPr/>
          </p:nvSpPr>
          <p:spPr bwMode="auto">
            <a:xfrm>
              <a:off x="8088948" y="2003049"/>
              <a:ext cx="3520440" cy="3441329"/>
            </a:xfrm>
            <a:prstGeom prst="roundRect">
              <a:avLst>
                <a:gd name="adj" fmla="val 4807"/>
              </a:avLst>
            </a:prstGeom>
            <a:noFill/>
            <a:ln w="15875">
              <a:solidFill>
                <a:srgbClr val="3A4953"/>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a:solidFill>
                  <a:srgbClr val="091F2C"/>
                </a:solidFill>
                <a:latin typeface="Segoe UI" panose="020B0502040204020203" pitchFamily="34" charset="0"/>
                <a:cs typeface="Segoe UI" panose="020B0502040204020203" pitchFamily="34" charset="0"/>
              </a:endParaRPr>
            </a:p>
          </p:txBody>
        </p:sp>
        <p:pic>
          <p:nvPicPr>
            <p:cNvPr id="16" name="x_0-wus-d3-775556d0412abd7071ef231526d419c2" descr="[animate output image]">
              <a:extLst>
                <a:ext uri="{FF2B5EF4-FFF2-40B4-BE49-F238E27FC236}">
                  <a16:creationId xmlns:a16="http://schemas.microsoft.com/office/drawing/2014/main" id="{B84A9A27-257F-94B3-EA41-ADBEBF5F6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62975" y="2741099"/>
              <a:ext cx="2372386" cy="2372382"/>
            </a:xfrm>
            <a:prstGeom prst="roundRect">
              <a:avLst>
                <a:gd name="adj" fmla="val 6263"/>
              </a:avLst>
            </a:prstGeom>
            <a:noFill/>
            <a:ln>
              <a:noFill/>
            </a:ln>
          </p:spPr>
        </p:pic>
        <p:sp>
          <p:nvSpPr>
            <p:cNvPr id="125" name="TextBox 124">
              <a:extLst>
                <a:ext uri="{FF2B5EF4-FFF2-40B4-BE49-F238E27FC236}">
                  <a16:creationId xmlns:a16="http://schemas.microsoft.com/office/drawing/2014/main" id="{90AF88A0-5B33-FFD1-F5FC-FDA0BC11275F}"/>
                </a:ext>
              </a:extLst>
            </p:cNvPr>
            <p:cNvSpPr txBox="1"/>
            <p:nvPr/>
          </p:nvSpPr>
          <p:spPr>
            <a:xfrm>
              <a:off x="8985993" y="2128797"/>
              <a:ext cx="1726350" cy="400110"/>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rgbClr val="FFFFFF"/>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Algorithms</a:t>
              </a:r>
            </a:p>
          </p:txBody>
        </p:sp>
      </p:grpSp>
      <p:grpSp>
        <p:nvGrpSpPr>
          <p:cNvPr id="7" name="Group 6">
            <a:extLst>
              <a:ext uri="{FF2B5EF4-FFF2-40B4-BE49-F238E27FC236}">
                <a16:creationId xmlns:a16="http://schemas.microsoft.com/office/drawing/2014/main" id="{71A7F70D-B1A1-62A1-D51E-3E190427919A}"/>
              </a:ext>
            </a:extLst>
          </p:cNvPr>
          <p:cNvGrpSpPr/>
          <p:nvPr/>
        </p:nvGrpSpPr>
        <p:grpSpPr>
          <a:xfrm>
            <a:off x="598863" y="5149637"/>
            <a:ext cx="11018519" cy="431963"/>
            <a:chOff x="598864" y="5677469"/>
            <a:chExt cx="11018519" cy="591570"/>
          </a:xfrm>
        </p:grpSpPr>
        <p:sp>
          <p:nvSpPr>
            <p:cNvPr id="6" name="Rounded Rectangle 5">
              <a:extLst>
                <a:ext uri="{FF2B5EF4-FFF2-40B4-BE49-F238E27FC236}">
                  <a16:creationId xmlns:a16="http://schemas.microsoft.com/office/drawing/2014/main" id="{77186BC6-4F94-909D-82BF-21B6322E6BE0}"/>
                </a:ext>
              </a:extLst>
            </p:cNvPr>
            <p:cNvSpPr/>
            <p:nvPr/>
          </p:nvSpPr>
          <p:spPr bwMode="auto">
            <a:xfrm>
              <a:off x="598864" y="5677469"/>
              <a:ext cx="11018519" cy="591570"/>
            </a:xfrm>
            <a:prstGeom prst="roundRect">
              <a:avLst>
                <a:gd name="adj" fmla="val 33334"/>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endParaRPr lang="en-US" sz="700" b="1">
                <a:gradFill>
                  <a:gsLst>
                    <a:gs pos="70629">
                      <a:srgbClr val="FFFFFF"/>
                    </a:gs>
                    <a:gs pos="48951">
                      <a:srgbClr val="FFFFFF"/>
                    </a:gs>
                  </a:gsLst>
                  <a:path path="circle">
                    <a:fillToRect l="100000" t="100000"/>
                  </a:path>
                </a:gradFill>
                <a:latin typeface="Segoe UI Semibold" panose="020B0502040204020203" pitchFamily="34" charset="0"/>
              </a:endParaRPr>
            </a:p>
          </p:txBody>
        </p:sp>
        <p:sp>
          <p:nvSpPr>
            <p:cNvPr id="9" name="TextBox 8">
              <a:extLst>
                <a:ext uri="{FF2B5EF4-FFF2-40B4-BE49-F238E27FC236}">
                  <a16:creationId xmlns:a16="http://schemas.microsoft.com/office/drawing/2014/main" id="{EAB27149-AAAF-6A0E-F3B8-F97809592366}"/>
                </a:ext>
              </a:extLst>
            </p:cNvPr>
            <p:cNvSpPr txBox="1"/>
            <p:nvPr/>
          </p:nvSpPr>
          <p:spPr>
            <a:xfrm>
              <a:off x="1197114" y="5748444"/>
              <a:ext cx="189536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mj-lt"/>
                  <a:ea typeface="+mn-ea"/>
                  <a:cs typeface="Segoe UI" panose="020B0502040204020203" pitchFamily="34" charset="0"/>
                </a:rPr>
                <a:t>Unlimited scale</a:t>
              </a:r>
            </a:p>
          </p:txBody>
        </p:sp>
        <p:sp>
          <p:nvSpPr>
            <p:cNvPr id="10" name="TextBox 9">
              <a:extLst>
                <a:ext uri="{FF2B5EF4-FFF2-40B4-BE49-F238E27FC236}">
                  <a16:creationId xmlns:a16="http://schemas.microsoft.com/office/drawing/2014/main" id="{28218FD5-D3F5-B84C-EC47-AD5C6F14BDDF}"/>
                </a:ext>
              </a:extLst>
            </p:cNvPr>
            <p:cNvSpPr txBox="1"/>
            <p:nvPr/>
          </p:nvSpPr>
          <p:spPr>
            <a:xfrm>
              <a:off x="3954330" y="5748444"/>
              <a:ext cx="14267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mj-lt"/>
                  <a:ea typeface="+mn-ea"/>
                  <a:cs typeface="Segoe UI" panose="020B0502040204020203" pitchFamily="34" charset="0"/>
                </a:rPr>
                <a:t>Low latency</a:t>
              </a:r>
            </a:p>
          </p:txBody>
        </p:sp>
        <p:sp>
          <p:nvSpPr>
            <p:cNvPr id="13" name="TextBox 12">
              <a:extLst>
                <a:ext uri="{FF2B5EF4-FFF2-40B4-BE49-F238E27FC236}">
                  <a16:creationId xmlns:a16="http://schemas.microsoft.com/office/drawing/2014/main" id="{D73D6FE2-6ED5-F689-DB36-2EA0C366F066}"/>
                </a:ext>
              </a:extLst>
            </p:cNvPr>
            <p:cNvSpPr txBox="1"/>
            <p:nvPr/>
          </p:nvSpPr>
          <p:spPr>
            <a:xfrm>
              <a:off x="6242916" y="5748444"/>
              <a:ext cx="263086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mj-lt"/>
                  <a:ea typeface="+mn-ea"/>
                  <a:cs typeface="Segoe UI" panose="020B0502040204020203" pitchFamily="34" charset="0"/>
                </a:rPr>
                <a:t>Robust to data changes</a:t>
              </a:r>
            </a:p>
          </p:txBody>
        </p:sp>
        <p:sp>
          <p:nvSpPr>
            <p:cNvPr id="14" name="TextBox 13">
              <a:extLst>
                <a:ext uri="{FF2B5EF4-FFF2-40B4-BE49-F238E27FC236}">
                  <a16:creationId xmlns:a16="http://schemas.microsoft.com/office/drawing/2014/main" id="{6B368901-9D2B-DBF0-1C3C-A99F0AFBDEBD}"/>
                </a:ext>
              </a:extLst>
            </p:cNvPr>
            <p:cNvSpPr txBox="1"/>
            <p:nvPr/>
          </p:nvSpPr>
          <p:spPr>
            <a:xfrm>
              <a:off x="9735625" y="5748444"/>
              <a:ext cx="125926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mj-lt"/>
                  <a:ea typeface="+mn-ea"/>
                  <a:cs typeface="Segoe UI" panose="020B0502040204020203" pitchFamily="34" charset="0"/>
                </a:rPr>
                <a:t>Serverless</a:t>
              </a:r>
            </a:p>
          </p:txBody>
        </p:sp>
        <p:cxnSp>
          <p:nvCxnSpPr>
            <p:cNvPr id="31" name="Straight Connector 30">
              <a:extLst>
                <a:ext uri="{FF2B5EF4-FFF2-40B4-BE49-F238E27FC236}">
                  <a16:creationId xmlns:a16="http://schemas.microsoft.com/office/drawing/2014/main" id="{C14113F8-4AD7-AC05-74BC-7B064A81B241}"/>
                </a:ext>
              </a:extLst>
            </p:cNvPr>
            <p:cNvCxnSpPr>
              <a:cxnSpLocks/>
            </p:cNvCxnSpPr>
            <p:nvPr/>
          </p:nvCxnSpPr>
          <p:spPr>
            <a:xfrm>
              <a:off x="3523406" y="5833342"/>
              <a:ext cx="0" cy="338554"/>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786377-DCBD-8565-83A8-FE4C8068FEF5}"/>
                </a:ext>
              </a:extLst>
            </p:cNvPr>
            <p:cNvCxnSpPr>
              <a:cxnSpLocks/>
            </p:cNvCxnSpPr>
            <p:nvPr/>
          </p:nvCxnSpPr>
          <p:spPr>
            <a:xfrm>
              <a:off x="5811992" y="5833342"/>
              <a:ext cx="0" cy="338554"/>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336B536-B7C5-B8CB-92AD-8A9107E776F7}"/>
                </a:ext>
              </a:extLst>
            </p:cNvPr>
            <p:cNvCxnSpPr>
              <a:cxnSpLocks/>
            </p:cNvCxnSpPr>
            <p:nvPr/>
          </p:nvCxnSpPr>
          <p:spPr>
            <a:xfrm>
              <a:off x="9304702" y="5833342"/>
              <a:ext cx="0" cy="338554"/>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C957586-1C50-D347-FC12-336A753D11F0}"/>
              </a:ext>
            </a:extLst>
          </p:cNvPr>
          <p:cNvGrpSpPr/>
          <p:nvPr/>
        </p:nvGrpSpPr>
        <p:grpSpPr>
          <a:xfrm>
            <a:off x="590868" y="1584595"/>
            <a:ext cx="3520440" cy="3441329"/>
            <a:chOff x="590868" y="2003049"/>
            <a:chExt cx="3520440" cy="3441329"/>
          </a:xfrm>
        </p:grpSpPr>
        <p:sp>
          <p:nvSpPr>
            <p:cNvPr id="32" name="Rounded Rectangle 3">
              <a:extLst>
                <a:ext uri="{FF2B5EF4-FFF2-40B4-BE49-F238E27FC236}">
                  <a16:creationId xmlns:a16="http://schemas.microsoft.com/office/drawing/2014/main" id="{B7D5F8D8-9F56-DBB4-D85F-FDD417215108}"/>
                </a:ext>
                <a:ext uri="{C183D7F6-B498-43B3-948B-1728B52AA6E4}">
                  <adec:decorative xmlns:adec="http://schemas.microsoft.com/office/drawing/2017/decorative" val="1"/>
                </a:ext>
              </a:extLst>
            </p:cNvPr>
            <p:cNvSpPr>
              <a:spLocks/>
            </p:cNvSpPr>
            <p:nvPr/>
          </p:nvSpPr>
          <p:spPr bwMode="auto">
            <a:xfrm>
              <a:off x="590868" y="2003049"/>
              <a:ext cx="3520440" cy="3441329"/>
            </a:xfrm>
            <a:prstGeom prst="roundRect">
              <a:avLst>
                <a:gd name="adj" fmla="val 5203"/>
              </a:avLst>
            </a:prstGeom>
            <a:noFill/>
            <a:ln w="15875">
              <a:solidFill>
                <a:srgbClr val="3A4953"/>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4E95B14D-CC94-31EA-9EC6-FAB68E197FC1}"/>
                </a:ext>
              </a:extLst>
            </p:cNvPr>
            <p:cNvSpPr txBox="1"/>
            <p:nvPr/>
          </p:nvSpPr>
          <p:spPr>
            <a:xfrm>
              <a:off x="1106748" y="2630685"/>
              <a:ext cx="2488681" cy="53091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UI" panose="020B0502040204020203" pitchFamily="34" charset="0"/>
                  <a:ea typeface="+mn-ea"/>
                  <a:cs typeface="Segoe UI" panose="020B0502040204020203" pitchFamily="34" charset="0"/>
                </a:rPr>
                <a:t>Large Vectors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9C5B1"/>
                  </a:solidFill>
                  <a:effectLst/>
                  <a:uLnTx/>
                  <a:uFillTx/>
                  <a:latin typeface="Segoe UI" panose="020B0502040204020203" pitchFamily="34" charset="0"/>
                  <a:ea typeface="+mn-ea"/>
                  <a:cs typeface="Segoe UI" panose="020B0502040204020203" pitchFamily="34" charset="0"/>
                </a:rPr>
                <a:t>{ D1, D2, D3, D4, D5, …, D99, D100 }</a:t>
              </a:r>
            </a:p>
          </p:txBody>
        </p:sp>
        <p:sp>
          <p:nvSpPr>
            <p:cNvPr id="18" name="TextBox 17">
              <a:extLst>
                <a:ext uri="{FF2B5EF4-FFF2-40B4-BE49-F238E27FC236}">
                  <a16:creationId xmlns:a16="http://schemas.microsoft.com/office/drawing/2014/main" id="{38B5C510-C162-95CE-C36C-E8430BA6207B}"/>
                </a:ext>
              </a:extLst>
            </p:cNvPr>
            <p:cNvSpPr txBox="1"/>
            <p:nvPr/>
          </p:nvSpPr>
          <p:spPr>
            <a:xfrm>
              <a:off x="1106748" y="4762715"/>
              <a:ext cx="2488680" cy="5309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3BC4"/>
                  </a:solidFill>
                  <a:effectLst/>
                  <a:uLnTx/>
                  <a:uFillTx/>
                  <a:latin typeface="Segoe UI" panose="020B0502040204020203" pitchFamily="34" charset="0"/>
                  <a:ea typeface="+mn-ea"/>
                  <a:cs typeface="Segoe UI" panose="020B0502040204020203" pitchFamily="34" charset="0"/>
                </a:rPr>
                <a:t>Compressed Vectors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C03BC4"/>
                  </a:solidFill>
                  <a:effectLst/>
                  <a:uLnTx/>
                  <a:uFillTx/>
                  <a:latin typeface="Segoe UI" panose="020B0502040204020203" pitchFamily="34" charset="0"/>
                  <a:ea typeface="+mn-ea"/>
                  <a:cs typeface="Segoe UI" panose="020B0502040204020203" pitchFamily="34" charset="0"/>
                </a:rPr>
                <a:t>{ D1, D2 .., D10 }</a:t>
              </a:r>
            </a:p>
          </p:txBody>
        </p:sp>
        <p:sp>
          <p:nvSpPr>
            <p:cNvPr id="15" name="TextBox 14">
              <a:extLst>
                <a:ext uri="{FF2B5EF4-FFF2-40B4-BE49-F238E27FC236}">
                  <a16:creationId xmlns:a16="http://schemas.microsoft.com/office/drawing/2014/main" id="{D072CB9C-2B44-CFA9-4E96-C215349C37F3}"/>
                </a:ext>
              </a:extLst>
            </p:cNvPr>
            <p:cNvSpPr txBox="1"/>
            <p:nvPr/>
          </p:nvSpPr>
          <p:spPr>
            <a:xfrm>
              <a:off x="1042227" y="2128797"/>
              <a:ext cx="26177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Vector compression</a:t>
              </a:r>
            </a:p>
          </p:txBody>
        </p:sp>
        <p:sp>
          <p:nvSpPr>
            <p:cNvPr id="64" name="TextBox 63">
              <a:extLst>
                <a:ext uri="{FF2B5EF4-FFF2-40B4-BE49-F238E27FC236}">
                  <a16:creationId xmlns:a16="http://schemas.microsoft.com/office/drawing/2014/main" id="{0576BB0A-CF89-0DB7-48E1-FE91111E6324}"/>
                </a:ext>
              </a:extLst>
            </p:cNvPr>
            <p:cNvSpPr txBox="1"/>
            <p:nvPr/>
          </p:nvSpPr>
          <p:spPr>
            <a:xfrm>
              <a:off x="1534855" y="3770695"/>
              <a:ext cx="1632467" cy="471076"/>
            </a:xfrm>
            <a:prstGeom prst="roundRect">
              <a:avLst>
                <a:gd name="adj" fmla="val 13771"/>
              </a:avLst>
            </a:prstGeom>
            <a:solidFill>
              <a:srgbClr val="8661C5"/>
            </a:solidFill>
            <a:ln>
              <a:noFill/>
            </a:ln>
            <a:effectLst>
              <a:outerShdw blurRad="63500" dist="63500" dir="2700000" algn="tl" rotWithShape="0">
                <a:prstClr val="black">
                  <a:alpha val="50000"/>
                </a:prstClr>
              </a:outerShdw>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Quantization</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2" name="Straight Arrow Connector 1">
              <a:extLst>
                <a:ext uri="{FF2B5EF4-FFF2-40B4-BE49-F238E27FC236}">
                  <a16:creationId xmlns:a16="http://schemas.microsoft.com/office/drawing/2014/main" id="{C878881A-8B82-DDCA-274B-6687A0276DE1}"/>
                </a:ext>
                <a:ext uri="{C183D7F6-B498-43B3-948B-1728B52AA6E4}">
                  <adec:decorative xmlns:adec="http://schemas.microsoft.com/office/drawing/2017/decorative" val="1"/>
                </a:ext>
              </a:extLst>
            </p:cNvPr>
            <p:cNvCxnSpPr>
              <a:cxnSpLocks/>
            </p:cNvCxnSpPr>
            <p:nvPr/>
          </p:nvCxnSpPr>
          <p:spPr>
            <a:xfrm>
              <a:off x="2351088" y="3271287"/>
              <a:ext cx="0" cy="440904"/>
            </a:xfrm>
            <a:prstGeom prst="straightConnector1">
              <a:avLst/>
            </a:prstGeom>
            <a:ln w="19050" cap="rnd">
              <a:gradFill flip="none" rotWithShape="1">
                <a:gsLst>
                  <a:gs pos="16000">
                    <a:srgbClr val="8661C5"/>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C739794-F159-9202-600B-B6836B412C1C}"/>
                </a:ext>
                <a:ext uri="{C183D7F6-B498-43B3-948B-1728B52AA6E4}">
                  <adec:decorative xmlns:adec="http://schemas.microsoft.com/office/drawing/2017/decorative" val="1"/>
                </a:ext>
              </a:extLst>
            </p:cNvPr>
            <p:cNvCxnSpPr>
              <a:cxnSpLocks/>
            </p:cNvCxnSpPr>
            <p:nvPr/>
          </p:nvCxnSpPr>
          <p:spPr>
            <a:xfrm>
              <a:off x="2351088" y="4343400"/>
              <a:ext cx="0" cy="440904"/>
            </a:xfrm>
            <a:prstGeom prst="straightConnector1">
              <a:avLst/>
            </a:prstGeom>
            <a:ln w="19050" cap="rnd">
              <a:gradFill flip="none" rotWithShape="1">
                <a:gsLst>
                  <a:gs pos="69000">
                    <a:srgbClr val="8661C5"/>
                  </a:gs>
                  <a:gs pos="35000">
                    <a:srgbClr val="C03BC4"/>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2826834-5E50-8CB9-BF0F-97D0500481DE}"/>
              </a:ext>
            </a:extLst>
          </p:cNvPr>
          <p:cNvGrpSpPr/>
          <p:nvPr/>
        </p:nvGrpSpPr>
        <p:grpSpPr>
          <a:xfrm>
            <a:off x="4339908" y="1584595"/>
            <a:ext cx="3520440" cy="3441329"/>
            <a:chOff x="4339908" y="2003049"/>
            <a:chExt cx="3520440" cy="3441329"/>
          </a:xfrm>
        </p:grpSpPr>
        <p:sp>
          <p:nvSpPr>
            <p:cNvPr id="3" name="Rounded Rectangle 3">
              <a:extLst>
                <a:ext uri="{FF2B5EF4-FFF2-40B4-BE49-F238E27FC236}">
                  <a16:creationId xmlns:a16="http://schemas.microsoft.com/office/drawing/2014/main" id="{FFD74270-2ABC-C56A-5B8B-79E217CDE8DB}"/>
                </a:ext>
                <a:ext uri="{C183D7F6-B498-43B3-948B-1728B52AA6E4}">
                  <adec:decorative xmlns:adec="http://schemas.microsoft.com/office/drawing/2017/decorative" val="1"/>
                </a:ext>
              </a:extLst>
            </p:cNvPr>
            <p:cNvSpPr>
              <a:spLocks/>
            </p:cNvSpPr>
            <p:nvPr/>
          </p:nvSpPr>
          <p:spPr bwMode="auto">
            <a:xfrm>
              <a:off x="4339908" y="2003049"/>
              <a:ext cx="3520440" cy="3441329"/>
            </a:xfrm>
            <a:prstGeom prst="roundRect">
              <a:avLst>
                <a:gd name="adj" fmla="val 5203"/>
              </a:avLst>
            </a:prstGeom>
            <a:noFill/>
            <a:ln w="15875">
              <a:solidFill>
                <a:srgbClr val="3A4953"/>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a:solidFill>
                  <a:srgbClr val="091F2C"/>
                </a:solidFill>
                <a:latin typeface="Segoe UI" panose="020B0502040204020203" pitchFamily="34" charset="0"/>
                <a:cs typeface="Segoe UI" panose="020B0502040204020203" pitchFamily="34" charset="0"/>
              </a:endParaRPr>
            </a:p>
          </p:txBody>
        </p:sp>
        <p:sp>
          <p:nvSpPr>
            <p:cNvPr id="108" name="Rounded Rectangle 4">
              <a:extLst>
                <a:ext uri="{FF2B5EF4-FFF2-40B4-BE49-F238E27FC236}">
                  <a16:creationId xmlns:a16="http://schemas.microsoft.com/office/drawing/2014/main" id="{516E0B2A-B6CB-F3F8-363C-3DD1D2EF7CD4}"/>
                </a:ext>
              </a:extLst>
            </p:cNvPr>
            <p:cNvSpPr/>
            <p:nvPr/>
          </p:nvSpPr>
          <p:spPr>
            <a:xfrm>
              <a:off x="4899658" y="3002528"/>
              <a:ext cx="2439290" cy="739618"/>
            </a:xfrm>
            <a:prstGeom prst="roundRect">
              <a:avLst>
                <a:gd name="adj" fmla="val 8391"/>
              </a:avLst>
            </a:prstGeom>
            <a:solidFill>
              <a:srgbClr val="49C5B1"/>
            </a:solidFill>
            <a:ln>
              <a:noFill/>
            </a:ln>
            <a:effectLst>
              <a:outerShdw blurRad="63500" dist="63500" dir="2700000" algn="tl" rotWithShape="0">
                <a:prstClr val="black">
                  <a:alpha val="50000"/>
                </a:prstClr>
              </a:outerShdw>
            </a:effectLst>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RAM</a:t>
              </a:r>
            </a:p>
          </p:txBody>
        </p:sp>
        <p:sp>
          <p:nvSpPr>
            <p:cNvPr id="109" name="TextBox 108">
              <a:extLst>
                <a:ext uri="{FF2B5EF4-FFF2-40B4-BE49-F238E27FC236}">
                  <a16:creationId xmlns:a16="http://schemas.microsoft.com/office/drawing/2014/main" id="{12FEB0C4-4FDC-C053-E44E-38297021EEDC}"/>
                </a:ext>
              </a:extLst>
            </p:cNvPr>
            <p:cNvSpPr txBox="1"/>
            <p:nvPr/>
          </p:nvSpPr>
          <p:spPr>
            <a:xfrm>
              <a:off x="5115310" y="3344614"/>
              <a:ext cx="200798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Compressed vectors</a:t>
              </a:r>
            </a:p>
          </p:txBody>
        </p:sp>
        <p:sp>
          <p:nvSpPr>
            <p:cNvPr id="110" name="Rounded Rectangle 11">
              <a:extLst>
                <a:ext uri="{FF2B5EF4-FFF2-40B4-BE49-F238E27FC236}">
                  <a16:creationId xmlns:a16="http://schemas.microsoft.com/office/drawing/2014/main" id="{C0BFA81F-0981-2F27-18C3-4388AB38FE0F}"/>
                </a:ext>
              </a:extLst>
            </p:cNvPr>
            <p:cNvSpPr/>
            <p:nvPr/>
          </p:nvSpPr>
          <p:spPr>
            <a:xfrm>
              <a:off x="4899658" y="4496825"/>
              <a:ext cx="2439289" cy="739617"/>
            </a:xfrm>
            <a:prstGeom prst="roundRect">
              <a:avLst>
                <a:gd name="adj" fmla="val 12337"/>
              </a:avLst>
            </a:prstGeom>
            <a:solidFill>
              <a:srgbClr val="8661C5"/>
            </a:solidFill>
            <a:ln>
              <a:noFill/>
            </a:ln>
            <a:effectLst>
              <a:outerShdw blurRad="63500" dist="63500" dir="2700000" algn="tl" rotWithShape="0">
                <a:prstClr val="black">
                  <a:alpha val="50000"/>
                </a:prstClr>
              </a:outerShdw>
            </a:effectLst>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SSD</a:t>
              </a:r>
            </a:p>
          </p:txBody>
        </p:sp>
        <p:sp>
          <p:nvSpPr>
            <p:cNvPr id="124" name="TextBox 123">
              <a:extLst>
                <a:ext uri="{FF2B5EF4-FFF2-40B4-BE49-F238E27FC236}">
                  <a16:creationId xmlns:a16="http://schemas.microsoft.com/office/drawing/2014/main" id="{2FDACCF9-FF25-C005-10F1-2BD810B211EB}"/>
                </a:ext>
              </a:extLst>
            </p:cNvPr>
            <p:cNvSpPr txBox="1"/>
            <p:nvPr/>
          </p:nvSpPr>
          <p:spPr>
            <a:xfrm>
              <a:off x="4513987" y="2128797"/>
              <a:ext cx="3236170" cy="707886"/>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rgbClr val="FFFFFF"/>
                  </a:solidFill>
                  <a:effectLst/>
                  <a:uLnTx/>
                  <a:uFillTx/>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Storage and</a:t>
              </a:r>
              <a:br>
                <a:rPr kumimoji="0" lang="en-US" sz="2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br>
              <a:r>
                <a:rPr kumimoji="0" lang="en-US" sz="2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graph construction</a:t>
              </a:r>
            </a:p>
          </p:txBody>
        </p:sp>
        <p:sp>
          <p:nvSpPr>
            <p:cNvPr id="19" name="TextBox 18">
              <a:extLst>
                <a:ext uri="{FF2B5EF4-FFF2-40B4-BE49-F238E27FC236}">
                  <a16:creationId xmlns:a16="http://schemas.microsoft.com/office/drawing/2014/main" id="{B20EE58E-FC66-E939-6D74-30076600A837}"/>
                </a:ext>
              </a:extLst>
            </p:cNvPr>
            <p:cNvSpPr txBox="1"/>
            <p:nvPr/>
          </p:nvSpPr>
          <p:spPr>
            <a:xfrm>
              <a:off x="5125184" y="4836520"/>
              <a:ext cx="198823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Full vectors + graph</a:t>
              </a:r>
            </a:p>
          </p:txBody>
        </p:sp>
        <p:pic>
          <p:nvPicPr>
            <p:cNvPr id="112" name="Graphic 111" descr="Network with solid fill">
              <a:extLst>
                <a:ext uri="{FF2B5EF4-FFF2-40B4-BE49-F238E27FC236}">
                  <a16:creationId xmlns:a16="http://schemas.microsoft.com/office/drawing/2014/main" id="{2374036F-53C0-2A03-DB9D-6C690F742C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04215" y="4519456"/>
              <a:ext cx="341060" cy="341060"/>
            </a:xfrm>
            <a:prstGeom prst="rect">
              <a:avLst/>
            </a:prstGeom>
          </p:spPr>
        </p:pic>
        <p:cxnSp>
          <p:nvCxnSpPr>
            <p:cNvPr id="12" name="Straight Arrow Connector 11">
              <a:extLst>
                <a:ext uri="{FF2B5EF4-FFF2-40B4-BE49-F238E27FC236}">
                  <a16:creationId xmlns:a16="http://schemas.microsoft.com/office/drawing/2014/main" id="{83A2C197-B8B4-6FFA-1A9E-FF189AC891D4}"/>
                </a:ext>
                <a:ext uri="{C183D7F6-B498-43B3-948B-1728B52AA6E4}">
                  <adec:decorative xmlns:adec="http://schemas.microsoft.com/office/drawing/2017/decorative" val="1"/>
                </a:ext>
              </a:extLst>
            </p:cNvPr>
            <p:cNvCxnSpPr>
              <a:cxnSpLocks/>
            </p:cNvCxnSpPr>
            <p:nvPr/>
          </p:nvCxnSpPr>
          <p:spPr>
            <a:xfrm>
              <a:off x="5427562" y="3747304"/>
              <a:ext cx="0" cy="604777"/>
            </a:xfrm>
            <a:prstGeom prst="straightConnector1">
              <a:avLst/>
            </a:prstGeom>
            <a:ln w="19050" cap="rnd">
              <a:gradFill flip="none" rotWithShape="1">
                <a:gsLst>
                  <a:gs pos="16000">
                    <a:srgbClr val="8661C5"/>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596435E-81C0-AAD6-B6A0-9558962E1067}"/>
                </a:ext>
                <a:ext uri="{C183D7F6-B498-43B3-948B-1728B52AA6E4}">
                  <adec:decorative xmlns:adec="http://schemas.microsoft.com/office/drawing/2017/decorative" val="1"/>
                </a:ext>
              </a:extLst>
            </p:cNvPr>
            <p:cNvCxnSpPr>
              <a:cxnSpLocks/>
            </p:cNvCxnSpPr>
            <p:nvPr/>
          </p:nvCxnSpPr>
          <p:spPr>
            <a:xfrm flipV="1">
              <a:off x="6721033" y="3886200"/>
              <a:ext cx="0" cy="604777"/>
            </a:xfrm>
            <a:prstGeom prst="straightConnector1">
              <a:avLst/>
            </a:prstGeom>
            <a:ln w="19050" cap="rnd">
              <a:gradFill flip="none" rotWithShape="1">
                <a:gsLst>
                  <a:gs pos="82000">
                    <a:srgbClr val="8661C5"/>
                  </a:gs>
                  <a:gs pos="22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grpSp>
      <p:pic>
        <p:nvPicPr>
          <p:cNvPr id="24" name="Picture 23">
            <a:extLst>
              <a:ext uri="{FF2B5EF4-FFF2-40B4-BE49-F238E27FC236}">
                <a16:creationId xmlns:a16="http://schemas.microsoft.com/office/drawing/2014/main" id="{3D68F5CB-91CE-FA2F-545A-D82B37DCAE32}"/>
              </a:ext>
            </a:extLst>
          </p:cNvPr>
          <p:cNvPicPr>
            <a:picLocks noChangeAspect="1"/>
          </p:cNvPicPr>
          <p:nvPr/>
        </p:nvPicPr>
        <p:blipFill>
          <a:blip r:embed="rId6"/>
          <a:stretch>
            <a:fillRect/>
          </a:stretch>
        </p:blipFill>
        <p:spPr>
          <a:xfrm>
            <a:off x="10926304" y="5609555"/>
            <a:ext cx="1242575" cy="1242575"/>
          </a:xfrm>
          <a:prstGeom prst="rect">
            <a:avLst/>
          </a:prstGeom>
        </p:spPr>
      </p:pic>
      <p:sp>
        <p:nvSpPr>
          <p:cNvPr id="25" name="TextBox 24">
            <a:extLst>
              <a:ext uri="{FF2B5EF4-FFF2-40B4-BE49-F238E27FC236}">
                <a16:creationId xmlns:a16="http://schemas.microsoft.com/office/drawing/2014/main" id="{D2985631-E088-31B7-6F92-BE61C3D37118}"/>
              </a:ext>
            </a:extLst>
          </p:cNvPr>
          <p:cNvSpPr txBox="1"/>
          <p:nvPr/>
        </p:nvSpPr>
        <p:spPr>
          <a:xfrm>
            <a:off x="2641368" y="6142253"/>
            <a:ext cx="6909264" cy="307777"/>
          </a:xfrm>
          <a:prstGeom prst="rect">
            <a:avLst/>
          </a:prstGeom>
          <a:noFill/>
        </p:spPr>
        <p:txBody>
          <a:bodyPr wrap="none" lIns="0" tIns="0" rIns="0" bIns="0" rtlCol="0">
            <a:spAutoFit/>
          </a:bodyPr>
          <a:lstStyle/>
          <a:p>
            <a:pPr algn="l"/>
            <a:r>
              <a:rPr lang="en-US" sz="2000"/>
              <a:t>Read the whitepaper: aka.ms/</a:t>
            </a:r>
            <a:r>
              <a:rPr lang="en-US" sz="2000" err="1"/>
              <a:t>DiskANNCosmosDBWhitePaper</a:t>
            </a:r>
            <a:endParaRPr lang="en-US" sz="2000"/>
          </a:p>
        </p:txBody>
      </p:sp>
    </p:spTree>
    <p:extLst>
      <p:ext uri="{BB962C8B-B14F-4D97-AF65-F5344CB8AC3E}">
        <p14:creationId xmlns:p14="http://schemas.microsoft.com/office/powerpoint/2010/main" val="205491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6" presetClass="emph" presetSubtype="0" accel="50000" autoRev="1" fill="hold" nodeType="withEffect">
                                  <p:stCondLst>
                                    <p:cond delay="0"/>
                                  </p:stCondLst>
                                  <p:childTnLst>
                                    <p:animScale>
                                      <p:cBhvr>
                                        <p:cTn id="9" dur="300" fill="hold"/>
                                        <p:tgtEl>
                                          <p:spTgt spid="20"/>
                                        </p:tgtEl>
                                      </p:cBhvr>
                                      <p:by x="85000" y="85000"/>
                                    </p:animScale>
                                  </p:childTnLst>
                                </p:cTn>
                              </p:par>
                              <p:par>
                                <p:cTn id="10" presetID="10" presetClass="entr" presetSubtype="0" fill="hold" nodeType="withEffect">
                                  <p:stCondLst>
                                    <p:cond delay="3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6" presetClass="emph" presetSubtype="0" accel="50000" autoRev="1" fill="hold" nodeType="withEffect">
                                  <p:stCondLst>
                                    <p:cond delay="0"/>
                                  </p:stCondLst>
                                  <p:childTnLst>
                                    <p:animScale>
                                      <p:cBhvr>
                                        <p:cTn id="14" dur="300" fill="hold"/>
                                        <p:tgtEl>
                                          <p:spTgt spid="22"/>
                                        </p:tgtEl>
                                      </p:cBhvr>
                                      <p:by x="85000" y="85000"/>
                                    </p:animScale>
                                  </p:childTnLst>
                                </p:cTn>
                              </p:par>
                              <p:par>
                                <p:cTn id="15" presetID="10" presetClass="entr" presetSubtype="0" fill="hold" nodeType="withEffect">
                                  <p:stCondLst>
                                    <p:cond delay="3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6" presetClass="emph" presetSubtype="0" accel="50000" autoRev="1" fill="hold" nodeType="withEffect">
                                  <p:stCondLst>
                                    <p:cond delay="0"/>
                                  </p:stCondLst>
                                  <p:childTnLst>
                                    <p:animScale>
                                      <p:cBhvr>
                                        <p:cTn id="19" dur="300" fill="hold"/>
                                        <p:tgtEl>
                                          <p:spTgt spid="23"/>
                                        </p:tgtEl>
                                      </p:cBhvr>
                                      <p:by x="85000" y="85000"/>
                                    </p:animScale>
                                  </p:childTnLst>
                                </p:cTn>
                              </p:par>
                              <p:par>
                                <p:cTn id="20" presetID="10" presetClass="entr" presetSubtype="0" fill="hold"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 presetClass="emph" presetSubtype="0" accel="50000" autoRev="1" fill="hold" nodeType="withEffect">
                                  <p:stCondLst>
                                    <p:cond delay="0"/>
                                  </p:stCondLst>
                                  <p:childTnLst>
                                    <p:animScale>
                                      <p:cBhvr>
                                        <p:cTn id="24" dur="300" fill="hold"/>
                                        <p:tgtEl>
                                          <p:spTgt spid="7"/>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E4C1F-D38F-CD46-57DA-D7B8079DE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237932-BD29-BA93-EEC3-47EA673C2067}"/>
              </a:ext>
            </a:extLst>
          </p:cNvPr>
          <p:cNvSpPr>
            <a:spLocks noGrp="1"/>
          </p:cNvSpPr>
          <p:nvPr>
            <p:ph type="title"/>
          </p:nvPr>
        </p:nvSpPr>
        <p:spPr/>
        <p:txBody>
          <a:bodyPr/>
          <a:lstStyle/>
          <a:p>
            <a:r>
              <a:rPr lang="en-US"/>
              <a:t>Vector Search in Azure Cosmos DB</a:t>
            </a:r>
          </a:p>
        </p:txBody>
      </p:sp>
      <p:sp>
        <p:nvSpPr>
          <p:cNvPr id="3" name="Content Placeholder 2">
            <a:extLst>
              <a:ext uri="{FF2B5EF4-FFF2-40B4-BE49-F238E27FC236}">
                <a16:creationId xmlns:a16="http://schemas.microsoft.com/office/drawing/2014/main" id="{B63E2C31-989E-0A4F-B10D-46FD175CD714}"/>
              </a:ext>
            </a:extLst>
          </p:cNvPr>
          <p:cNvSpPr>
            <a:spLocks noGrp="1"/>
          </p:cNvSpPr>
          <p:nvPr>
            <p:ph sz="quarter" idx="27"/>
          </p:nvPr>
        </p:nvSpPr>
        <p:spPr>
          <a:xfrm>
            <a:off x="563563" y="1377305"/>
            <a:ext cx="5232400" cy="2466278"/>
          </a:xfrm>
          <a:solidFill>
            <a:srgbClr val="FFFFFF">
              <a:alpha val="45882"/>
            </a:srgbClr>
          </a:solidFill>
          <a:effectLst>
            <a:outerShdw blurRad="50800" dist="38100" dir="2700000" algn="tl" rotWithShape="0">
              <a:prstClr val="black">
                <a:alpha val="40000"/>
              </a:prstClr>
            </a:outerShdw>
          </a:effectLst>
        </p:spPr>
        <p:txBody>
          <a:bodyPr>
            <a:noAutofit/>
          </a:bodyPr>
          <a:lstStyle/>
          <a:p>
            <a:pPr marL="0" indent="0">
              <a:lnSpc>
                <a:spcPct val="100000"/>
              </a:lnSpc>
              <a:spcBef>
                <a:spcPts val="0"/>
              </a:spcBef>
              <a:buNone/>
            </a:pPr>
            <a:r>
              <a:rPr lang="en-US" dirty="0">
                <a:solidFill>
                  <a:schemeClr val="accent2"/>
                </a:solidFill>
                <a:latin typeface="+mj-lt"/>
              </a:rPr>
              <a:t>Define a container vector policy</a:t>
            </a:r>
          </a:p>
          <a:p>
            <a:pPr marL="0" indent="0">
              <a:lnSpc>
                <a:spcPct val="100000"/>
              </a:lnSpc>
              <a:spcBef>
                <a:spcPts val="0"/>
              </a:spcBef>
              <a:buNone/>
            </a:pPr>
            <a:endParaRPr lang="en-US" sz="1600" dirty="0">
              <a:latin typeface="Consolas" panose="020B0609020204030204" pitchFamily="49" charset="0"/>
            </a:endParaRPr>
          </a:p>
          <a:p>
            <a:pPr marL="0" indent="0">
              <a:lnSpc>
                <a:spcPct val="100000"/>
              </a:lnSpc>
              <a:spcBef>
                <a:spcPts val="0"/>
              </a:spcBef>
              <a:buNone/>
            </a:pPr>
            <a:r>
              <a:rPr lang="en-US" sz="1100" dirty="0">
                <a:latin typeface="Consolas" panose="020B0609020204030204" pitchFamily="49" charset="0"/>
              </a:rPr>
              <a:t>{</a:t>
            </a:r>
          </a:p>
          <a:p>
            <a:pPr marL="0" indent="0">
              <a:lnSpc>
                <a:spcPct val="100000"/>
              </a:lnSpc>
              <a:spcBef>
                <a:spcPts val="0"/>
              </a:spcBef>
              <a:buNone/>
            </a:pPr>
            <a:r>
              <a:rPr lang="en-US" sz="1100" dirty="0">
                <a:latin typeface="Consolas" panose="020B0609020204030204" pitchFamily="49" charset="0"/>
              </a:rPr>
              <a:t>    "</a:t>
            </a:r>
            <a:r>
              <a:rPr lang="en-US" sz="1100" dirty="0" err="1">
                <a:latin typeface="Consolas" panose="020B0609020204030204" pitchFamily="49" charset="0"/>
              </a:rPr>
              <a:t>vectorEmbeddings</a:t>
            </a:r>
            <a:r>
              <a:rPr lang="en-US" sz="1100" dirty="0">
                <a:latin typeface="Consolas" panose="020B0609020204030204" pitchFamily="49" charset="0"/>
              </a:rPr>
              <a:t>": [</a:t>
            </a:r>
          </a:p>
          <a:p>
            <a:pPr marL="0" indent="0">
              <a:lnSpc>
                <a:spcPct val="100000"/>
              </a:lnSpc>
              <a:spcBef>
                <a:spcPts val="0"/>
              </a:spcBef>
              <a:buNone/>
            </a:pPr>
            <a:r>
              <a:rPr lang="en-US" sz="1100" dirty="0">
                <a:latin typeface="Consolas" panose="020B0609020204030204" pitchFamily="49" charset="0"/>
              </a:rPr>
              <a:t>        {</a:t>
            </a:r>
          </a:p>
          <a:p>
            <a:pPr marL="0" indent="0">
              <a:lnSpc>
                <a:spcPct val="100000"/>
              </a:lnSpc>
              <a:spcBef>
                <a:spcPts val="0"/>
              </a:spcBef>
              <a:buNone/>
            </a:pPr>
            <a:r>
              <a:rPr lang="en-US" sz="1100" dirty="0">
                <a:latin typeface="Consolas" panose="020B0609020204030204" pitchFamily="49" charset="0"/>
              </a:rPr>
              <a:t>            "path":"/vector1",</a:t>
            </a:r>
          </a:p>
          <a:p>
            <a:pPr marL="0" indent="0">
              <a:lnSpc>
                <a:spcPct val="100000"/>
              </a:lnSpc>
              <a:spcBef>
                <a:spcPts val="0"/>
              </a:spcBef>
              <a:buNone/>
            </a:pPr>
            <a:r>
              <a:rPr lang="en-US" sz="1100" dirty="0">
                <a:latin typeface="Consolas" panose="020B0609020204030204" pitchFamily="49" charset="0"/>
              </a:rPr>
              <a:t>            "dataType":"float32",</a:t>
            </a:r>
          </a:p>
          <a:p>
            <a:pPr marL="0" indent="0">
              <a:lnSpc>
                <a:spcPct val="100000"/>
              </a:lnSpc>
              <a:spcBef>
                <a:spcPts val="0"/>
              </a:spcBef>
              <a:buNone/>
            </a:pPr>
            <a:r>
              <a:rPr lang="en-US" sz="1100" dirty="0">
                <a:latin typeface="Consolas" panose="020B0609020204030204" pitchFamily="49" charset="0"/>
              </a:rPr>
              <a:t>            "</a:t>
            </a:r>
            <a:r>
              <a:rPr lang="en-US" sz="1100" dirty="0" err="1">
                <a:latin typeface="Consolas" panose="020B0609020204030204" pitchFamily="49" charset="0"/>
              </a:rPr>
              <a:t>distanceFunction</a:t>
            </a:r>
            <a:r>
              <a:rPr lang="en-US" sz="1100" dirty="0">
                <a:latin typeface="Consolas" panose="020B0609020204030204" pitchFamily="49" charset="0"/>
              </a:rPr>
              <a:t>":"cosine",</a:t>
            </a:r>
          </a:p>
          <a:p>
            <a:pPr marL="0" indent="0">
              <a:lnSpc>
                <a:spcPct val="100000"/>
              </a:lnSpc>
              <a:spcBef>
                <a:spcPts val="0"/>
              </a:spcBef>
              <a:buNone/>
            </a:pPr>
            <a:r>
              <a:rPr lang="en-US" sz="1100" dirty="0">
                <a:latin typeface="Consolas" panose="020B0609020204030204" pitchFamily="49" charset="0"/>
              </a:rPr>
              <a:t>            "dimensions":1536</a:t>
            </a:r>
          </a:p>
          <a:p>
            <a:pPr marL="0" indent="0">
              <a:lnSpc>
                <a:spcPct val="100000"/>
              </a:lnSpc>
              <a:spcBef>
                <a:spcPts val="0"/>
              </a:spcBef>
              <a:buNone/>
            </a:pPr>
            <a:r>
              <a:rPr lang="en-US" sz="1100" dirty="0">
                <a:latin typeface="Consolas" panose="020B0609020204030204" pitchFamily="49" charset="0"/>
              </a:rPr>
              <a:t>        }</a:t>
            </a:r>
          </a:p>
          <a:p>
            <a:pPr marL="0" indent="0">
              <a:lnSpc>
                <a:spcPct val="100000"/>
              </a:lnSpc>
              <a:spcBef>
                <a:spcPts val="0"/>
              </a:spcBef>
              <a:buNone/>
            </a:pPr>
            <a:r>
              <a:rPr lang="en-US" sz="1100" dirty="0">
                <a:latin typeface="Consolas" panose="020B0609020204030204" pitchFamily="49" charset="0"/>
              </a:rPr>
              <a:t>    ]</a:t>
            </a:r>
          </a:p>
          <a:p>
            <a:pPr marL="0" indent="0">
              <a:lnSpc>
                <a:spcPct val="100000"/>
              </a:lnSpc>
              <a:spcBef>
                <a:spcPts val="0"/>
              </a:spcBef>
              <a:buNone/>
            </a:pPr>
            <a:r>
              <a:rPr lang="en-US" sz="1100" dirty="0">
                <a:latin typeface="Consolas" panose="020B0609020204030204" pitchFamily="49" charset="0"/>
              </a:rPr>
              <a:t>}</a:t>
            </a:r>
            <a:endParaRPr lang="en-US" sz="1500" dirty="0">
              <a:latin typeface="Consolas" panose="020B0609020204030204" pitchFamily="49" charset="0"/>
            </a:endParaRPr>
          </a:p>
        </p:txBody>
      </p:sp>
      <p:sp>
        <p:nvSpPr>
          <p:cNvPr id="4" name="Content Placeholder 3">
            <a:extLst>
              <a:ext uri="{FF2B5EF4-FFF2-40B4-BE49-F238E27FC236}">
                <a16:creationId xmlns:a16="http://schemas.microsoft.com/office/drawing/2014/main" id="{9457F75C-62EA-624F-3EEC-C3CD9FB1050F}"/>
              </a:ext>
            </a:extLst>
          </p:cNvPr>
          <p:cNvSpPr>
            <a:spLocks noGrp="1"/>
          </p:cNvSpPr>
          <p:nvPr>
            <p:ph sz="quarter" idx="28"/>
          </p:nvPr>
        </p:nvSpPr>
        <p:spPr>
          <a:xfrm>
            <a:off x="6396039" y="2610444"/>
            <a:ext cx="5232400" cy="2134737"/>
          </a:xfrm>
          <a:solidFill>
            <a:srgbClr val="FFFFFF">
              <a:alpha val="45882"/>
            </a:srgbClr>
          </a:solidFill>
          <a:effectLst>
            <a:outerShdw blurRad="50800" dist="38100" dir="2700000" algn="tl" rotWithShape="0">
              <a:prstClr val="black">
                <a:alpha val="40000"/>
              </a:prstClr>
            </a:outerShdw>
          </a:effectLst>
        </p:spPr>
        <p:txBody>
          <a:bodyPr>
            <a:noAutofit/>
          </a:bodyPr>
          <a:lstStyle/>
          <a:p>
            <a:pPr marL="0" indent="0">
              <a:buNone/>
            </a:pPr>
            <a:r>
              <a:rPr lang="en-US" dirty="0">
                <a:solidFill>
                  <a:schemeClr val="accent2"/>
                </a:solidFill>
                <a:latin typeface="+mj-lt"/>
              </a:rPr>
              <a:t>Execute a vector search query</a:t>
            </a:r>
          </a:p>
          <a:p>
            <a:pPr marL="0" indent="0">
              <a:lnSpc>
                <a:spcPct val="100000"/>
              </a:lnSpc>
              <a:spcBef>
                <a:spcPts val="0"/>
              </a:spcBef>
              <a:buNone/>
            </a:pPr>
            <a:endParaRPr lang="en-US" dirty="0"/>
          </a:p>
          <a:p>
            <a:pPr marL="0" indent="0">
              <a:lnSpc>
                <a:spcPct val="100000"/>
              </a:lnSpc>
              <a:spcBef>
                <a:spcPts val="0"/>
              </a:spcBef>
              <a:buNone/>
            </a:pPr>
            <a:r>
              <a:rPr lang="en-US" sz="1400" dirty="0">
                <a:latin typeface="Consolas" panose="020B0609020204030204" pitchFamily="49" charset="0"/>
              </a:rPr>
              <a:t>SELECT TOP 10 </a:t>
            </a:r>
            <a:r>
              <a:rPr lang="en-US" sz="1400" dirty="0" err="1">
                <a:latin typeface="Consolas" panose="020B0609020204030204" pitchFamily="49" charset="0"/>
              </a:rPr>
              <a:t>c.title</a:t>
            </a:r>
            <a:r>
              <a:rPr lang="en-US" sz="1400" dirty="0">
                <a:latin typeface="Consolas" panose="020B0609020204030204" pitchFamily="49" charset="0"/>
              </a:rPr>
              <a:t>, </a:t>
            </a:r>
            <a:r>
              <a:rPr lang="en-US" sz="1400" dirty="0" err="1">
                <a:latin typeface="Consolas" panose="020B0609020204030204" pitchFamily="49" charset="0"/>
              </a:rPr>
              <a:t>VectorDistance</a:t>
            </a:r>
            <a:r>
              <a:rPr lang="en-US" sz="1400" dirty="0">
                <a:latin typeface="Consolas" panose="020B0609020204030204" pitchFamily="49" charset="0"/>
              </a:rPr>
              <a:t>(c.vector1, {</a:t>
            </a:r>
            <a:r>
              <a:rPr lang="en-US" sz="1400" dirty="0" err="1">
                <a:latin typeface="Consolas" panose="020B0609020204030204" pitchFamily="49" charset="0"/>
              </a:rPr>
              <a:t>queryVector</a:t>
            </a:r>
            <a:r>
              <a:rPr lang="en-US" sz="1400" dirty="0">
                <a:latin typeface="Consolas" panose="020B0609020204030204" pitchFamily="49" charset="0"/>
              </a:rPr>
              <a:t>) AS </a:t>
            </a:r>
            <a:r>
              <a:rPr lang="en-US" sz="1400" dirty="0" err="1">
                <a:latin typeface="Consolas" panose="020B0609020204030204" pitchFamily="49" charset="0"/>
              </a:rPr>
              <a:t>SimilarityScore</a:t>
            </a:r>
            <a:r>
              <a:rPr lang="en-US" sz="1400" dirty="0">
                <a:latin typeface="Consolas" panose="020B0609020204030204" pitchFamily="49" charset="0"/>
              </a:rPr>
              <a:t>   </a:t>
            </a:r>
          </a:p>
          <a:p>
            <a:pPr marL="0" indent="0">
              <a:lnSpc>
                <a:spcPct val="100000"/>
              </a:lnSpc>
              <a:spcBef>
                <a:spcPts val="0"/>
              </a:spcBef>
              <a:buNone/>
            </a:pPr>
            <a:r>
              <a:rPr lang="en-US" sz="1400" dirty="0">
                <a:latin typeface="Consolas" panose="020B0609020204030204" pitchFamily="49" charset="0"/>
              </a:rPr>
              <a:t>FROM c  </a:t>
            </a:r>
          </a:p>
          <a:p>
            <a:pPr marL="0" indent="0">
              <a:lnSpc>
                <a:spcPct val="100000"/>
              </a:lnSpc>
              <a:spcBef>
                <a:spcPts val="0"/>
              </a:spcBef>
              <a:buNone/>
            </a:pPr>
            <a:r>
              <a:rPr lang="en-US" sz="1400" dirty="0">
                <a:latin typeface="Consolas" panose="020B0609020204030204" pitchFamily="49" charset="0"/>
              </a:rPr>
              <a:t>ORDER BY </a:t>
            </a:r>
            <a:r>
              <a:rPr lang="en-US" sz="1400" dirty="0" err="1">
                <a:latin typeface="Consolas" panose="020B0609020204030204" pitchFamily="49" charset="0"/>
              </a:rPr>
              <a:t>VectorDistance</a:t>
            </a:r>
            <a:r>
              <a:rPr lang="en-US" sz="1400" dirty="0">
                <a:latin typeface="Consolas" panose="020B0609020204030204" pitchFamily="49" charset="0"/>
              </a:rPr>
              <a:t>(c.vector1, {</a:t>
            </a:r>
            <a:r>
              <a:rPr lang="en-US" sz="1400" dirty="0" err="1">
                <a:latin typeface="Consolas" panose="020B0609020204030204" pitchFamily="49" charset="0"/>
              </a:rPr>
              <a:t>queryVector</a:t>
            </a:r>
            <a:r>
              <a:rPr lang="en-US" sz="1400" dirty="0">
                <a:latin typeface="Consolas" panose="020B0609020204030204" pitchFamily="49" charset="0"/>
              </a:rPr>
              <a:t>})</a:t>
            </a:r>
          </a:p>
        </p:txBody>
      </p:sp>
      <p:sp>
        <p:nvSpPr>
          <p:cNvPr id="5" name="Footer Placeholder 4">
            <a:extLst>
              <a:ext uri="{FF2B5EF4-FFF2-40B4-BE49-F238E27FC236}">
                <a16:creationId xmlns:a16="http://schemas.microsoft.com/office/drawing/2014/main" id="{9E48AC03-68D3-9C3F-A17D-8114C1CBD731}"/>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3A80B4E8-DB6D-A5E7-986E-43ECDBFFC448}"/>
              </a:ext>
            </a:extLst>
          </p:cNvPr>
          <p:cNvSpPr>
            <a:spLocks noGrp="1"/>
          </p:cNvSpPr>
          <p:nvPr>
            <p:ph type="sldNum" sz="quarter" idx="30"/>
          </p:nvPr>
        </p:nvSpPr>
        <p:spPr/>
        <p:txBody>
          <a:bodyPr/>
          <a:lstStyle/>
          <a:p>
            <a:fld id="{B1356FBF-028C-F74E-A7B4-9B8ED246DD1B}" type="slidenum">
              <a:rPr lang="en-US" smtClean="0"/>
              <a:pPr/>
              <a:t>37</a:t>
            </a:fld>
            <a:endParaRPr lang="en-US"/>
          </a:p>
        </p:txBody>
      </p:sp>
      <p:sp>
        <p:nvSpPr>
          <p:cNvPr id="7" name="Content Placeholder 2">
            <a:extLst>
              <a:ext uri="{FF2B5EF4-FFF2-40B4-BE49-F238E27FC236}">
                <a16:creationId xmlns:a16="http://schemas.microsoft.com/office/drawing/2014/main" id="{1092CA14-69F5-8A8E-161B-6B03C59C88E1}"/>
              </a:ext>
            </a:extLst>
          </p:cNvPr>
          <p:cNvSpPr txBox="1">
            <a:spLocks/>
          </p:cNvSpPr>
          <p:nvPr/>
        </p:nvSpPr>
        <p:spPr>
          <a:xfrm>
            <a:off x="563563" y="4096950"/>
            <a:ext cx="5232400" cy="2151954"/>
          </a:xfrm>
          <a:prstGeom prst="rect">
            <a:avLst/>
          </a:prstGeom>
          <a:solidFill>
            <a:srgbClr val="FFFFFF">
              <a:alpha val="45882"/>
            </a:srgbClr>
          </a:solidFill>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dirty="0">
                <a:solidFill>
                  <a:schemeClr val="accent2"/>
                </a:solidFill>
                <a:latin typeface="+mj-lt"/>
              </a:rPr>
              <a:t>Define a vector indexing policy</a:t>
            </a:r>
          </a:p>
          <a:p>
            <a:pPr marL="0" indent="0">
              <a:lnSpc>
                <a:spcPct val="100000"/>
              </a:lnSpc>
              <a:spcBef>
                <a:spcPts val="0"/>
              </a:spcBef>
              <a:buFont typeface="Arial" panose="020B0604020202020204" pitchFamily="34" charset="0"/>
              <a:buNone/>
            </a:pPr>
            <a:endParaRPr lang="en-US" sz="1600" dirty="0"/>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a:t>
            </a:r>
            <a:r>
              <a:rPr lang="en-US" sz="1100" dirty="0" err="1">
                <a:latin typeface="Consolas" panose="020B0609020204030204" pitchFamily="49" charset="0"/>
              </a:rPr>
              <a:t>vectorIndexes</a:t>
            </a: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"path": "/vector1",</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"type": "</a:t>
            </a:r>
            <a:r>
              <a:rPr lang="en-US" sz="1100" dirty="0" err="1">
                <a:latin typeface="Consolas" panose="020B0609020204030204" pitchFamily="49" charset="0"/>
              </a:rPr>
              <a:t>diskANN</a:t>
            </a:r>
            <a:r>
              <a:rPr lang="en-US" sz="1100" dirty="0">
                <a:latin typeface="Consolas" panose="020B0609020204030204" pitchFamily="49" charset="0"/>
              </a:rPr>
              <a:t>"</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p:txBody>
      </p:sp>
    </p:spTree>
    <p:extLst>
      <p:ext uri="{BB962C8B-B14F-4D97-AF65-F5344CB8AC3E}">
        <p14:creationId xmlns:p14="http://schemas.microsoft.com/office/powerpoint/2010/main" val="262996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323EE-A8C5-69B5-6ACF-6A3BC75A21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C364F4-402F-27C4-E1A9-7AC1EB846706}"/>
              </a:ext>
            </a:extLst>
          </p:cNvPr>
          <p:cNvSpPr>
            <a:spLocks noGrp="1"/>
          </p:cNvSpPr>
          <p:nvPr>
            <p:ph type="title"/>
          </p:nvPr>
        </p:nvSpPr>
        <p:spPr/>
        <p:txBody>
          <a:bodyPr/>
          <a:lstStyle/>
          <a:p>
            <a:r>
              <a:rPr lang="en-US"/>
              <a:t>Full Text Search in Azure Cosmos DB</a:t>
            </a:r>
          </a:p>
        </p:txBody>
      </p:sp>
      <p:sp>
        <p:nvSpPr>
          <p:cNvPr id="3" name="Content Placeholder 2">
            <a:extLst>
              <a:ext uri="{FF2B5EF4-FFF2-40B4-BE49-F238E27FC236}">
                <a16:creationId xmlns:a16="http://schemas.microsoft.com/office/drawing/2014/main" id="{049127B1-371A-378F-019F-28B4FB6ED0CA}"/>
              </a:ext>
            </a:extLst>
          </p:cNvPr>
          <p:cNvSpPr>
            <a:spLocks noGrp="1"/>
          </p:cNvSpPr>
          <p:nvPr>
            <p:ph sz="quarter" idx="27"/>
          </p:nvPr>
        </p:nvSpPr>
        <p:spPr>
          <a:xfrm>
            <a:off x="563563" y="1377305"/>
            <a:ext cx="5232400" cy="2466278"/>
          </a:xfrm>
          <a:solidFill>
            <a:srgbClr val="FFFFFF">
              <a:alpha val="45882"/>
            </a:srgbClr>
          </a:solidFill>
          <a:effectLst>
            <a:outerShdw blurRad="50800" dist="38100" dir="2700000" algn="tl" rotWithShape="0">
              <a:prstClr val="black">
                <a:alpha val="40000"/>
              </a:prstClr>
            </a:outerShdw>
          </a:effectLst>
        </p:spPr>
        <p:txBody>
          <a:bodyPr>
            <a:noAutofit/>
          </a:bodyPr>
          <a:lstStyle/>
          <a:p>
            <a:pPr marL="0" indent="0">
              <a:lnSpc>
                <a:spcPct val="100000"/>
              </a:lnSpc>
              <a:spcBef>
                <a:spcPts val="0"/>
              </a:spcBef>
              <a:buNone/>
            </a:pPr>
            <a:r>
              <a:rPr lang="en-US" dirty="0">
                <a:solidFill>
                  <a:schemeClr val="accent2"/>
                </a:solidFill>
                <a:latin typeface="+mj-lt"/>
              </a:rPr>
              <a:t>Container Full Text Policy</a:t>
            </a:r>
          </a:p>
          <a:p>
            <a:pPr marL="0" indent="0">
              <a:lnSpc>
                <a:spcPct val="100000"/>
              </a:lnSpc>
              <a:spcBef>
                <a:spcPts val="0"/>
              </a:spcBef>
              <a:buNone/>
            </a:pPr>
            <a:r>
              <a:rPr lang="en-US" sz="1050" dirty="0">
                <a:latin typeface="Consolas" panose="020B0609020204030204" pitchFamily="49" charset="0"/>
              </a:rPr>
              <a:t>{</a:t>
            </a:r>
          </a:p>
          <a:p>
            <a:pPr marL="0" indent="0">
              <a:lnSpc>
                <a:spcPct val="100000"/>
              </a:lnSpc>
              <a:spcBef>
                <a:spcPts val="0"/>
              </a:spcBef>
              <a:buNone/>
            </a:pPr>
            <a:r>
              <a:rPr lang="en-US" sz="1050" dirty="0">
                <a:latin typeface="Consolas" panose="020B0609020204030204" pitchFamily="49" charset="0"/>
              </a:rPr>
              <a:t>   "</a:t>
            </a:r>
            <a:r>
              <a:rPr lang="en-US" sz="1050" dirty="0" err="1">
                <a:latin typeface="Consolas" panose="020B0609020204030204" pitchFamily="49" charset="0"/>
              </a:rPr>
              <a:t>defaultLanguage</a:t>
            </a:r>
            <a:r>
              <a:rPr lang="en-US" sz="1050" dirty="0">
                <a:latin typeface="Consolas" panose="020B0609020204030204" pitchFamily="49" charset="0"/>
              </a:rPr>
              <a:t>": "</a:t>
            </a:r>
            <a:r>
              <a:rPr lang="en-US" sz="1050" dirty="0" err="1">
                <a:latin typeface="Consolas" panose="020B0609020204030204" pitchFamily="49" charset="0"/>
              </a:rPr>
              <a:t>en</a:t>
            </a:r>
            <a:r>
              <a:rPr lang="en-US" sz="1050" dirty="0">
                <a:latin typeface="Consolas" panose="020B0609020204030204" pitchFamily="49" charset="0"/>
              </a:rPr>
              <a:t>-US",</a:t>
            </a:r>
          </a:p>
          <a:p>
            <a:pPr marL="0" indent="0">
              <a:lnSpc>
                <a:spcPct val="100000"/>
              </a:lnSpc>
              <a:spcBef>
                <a:spcPts val="0"/>
              </a:spcBef>
              <a:buNone/>
            </a:pPr>
            <a:r>
              <a:rPr lang="en-US" sz="1050" dirty="0">
                <a:latin typeface="Consolas" panose="020B0609020204030204" pitchFamily="49" charset="0"/>
              </a:rPr>
              <a:t>   "</a:t>
            </a:r>
            <a:r>
              <a:rPr lang="en-US" sz="1050" dirty="0" err="1">
                <a:latin typeface="Consolas" panose="020B0609020204030204" pitchFamily="49" charset="0"/>
              </a:rPr>
              <a:t>fullTextPaths</a:t>
            </a: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           "path": "/text1",</a:t>
            </a:r>
          </a:p>
          <a:p>
            <a:pPr marL="0" indent="0">
              <a:lnSpc>
                <a:spcPct val="100000"/>
              </a:lnSpc>
              <a:spcBef>
                <a:spcPts val="0"/>
              </a:spcBef>
              <a:buNone/>
            </a:pPr>
            <a:r>
              <a:rPr lang="en-US" sz="1050" dirty="0">
                <a:latin typeface="Consolas" panose="020B0609020204030204" pitchFamily="49" charset="0"/>
              </a:rPr>
              <a:t>           "language": "</a:t>
            </a:r>
            <a:r>
              <a:rPr lang="en-US" sz="1050" dirty="0" err="1">
                <a:latin typeface="Consolas" panose="020B0609020204030204" pitchFamily="49" charset="0"/>
              </a:rPr>
              <a:t>en</a:t>
            </a:r>
            <a:r>
              <a:rPr lang="en-US" sz="1050" dirty="0">
                <a:latin typeface="Consolas" panose="020B0609020204030204" pitchFamily="49" charset="0"/>
              </a:rPr>
              <a:t>-US"</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           "path": "/text2",</a:t>
            </a:r>
          </a:p>
          <a:p>
            <a:pPr marL="0" indent="0">
              <a:lnSpc>
                <a:spcPct val="100000"/>
              </a:lnSpc>
              <a:spcBef>
                <a:spcPts val="0"/>
              </a:spcBef>
              <a:buNone/>
            </a:pPr>
            <a:r>
              <a:rPr lang="en-US" sz="1050" dirty="0">
                <a:latin typeface="Consolas" panose="020B0609020204030204" pitchFamily="49" charset="0"/>
              </a:rPr>
              <a:t>           "language": "</a:t>
            </a:r>
            <a:r>
              <a:rPr lang="en-US" sz="1050" dirty="0" err="1">
                <a:latin typeface="Consolas" panose="020B0609020204030204" pitchFamily="49" charset="0"/>
              </a:rPr>
              <a:t>en</a:t>
            </a:r>
            <a:r>
              <a:rPr lang="en-US" sz="1050" dirty="0">
                <a:latin typeface="Consolas" panose="020B0609020204030204" pitchFamily="49" charset="0"/>
              </a:rPr>
              <a:t>-US"</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a:t>
            </a:r>
            <a:endParaRPr lang="en-US" sz="1600" dirty="0">
              <a:latin typeface="Consolas" panose="020B0609020204030204" pitchFamily="49" charset="0"/>
            </a:endParaRPr>
          </a:p>
        </p:txBody>
      </p:sp>
      <p:sp>
        <p:nvSpPr>
          <p:cNvPr id="4" name="Content Placeholder 3">
            <a:extLst>
              <a:ext uri="{FF2B5EF4-FFF2-40B4-BE49-F238E27FC236}">
                <a16:creationId xmlns:a16="http://schemas.microsoft.com/office/drawing/2014/main" id="{7CC990F6-DF47-5672-B1EB-7212C3C4DD2C}"/>
              </a:ext>
            </a:extLst>
          </p:cNvPr>
          <p:cNvSpPr>
            <a:spLocks noGrp="1"/>
          </p:cNvSpPr>
          <p:nvPr>
            <p:ph sz="quarter" idx="28"/>
          </p:nvPr>
        </p:nvSpPr>
        <p:spPr>
          <a:xfrm>
            <a:off x="6395720" y="1377306"/>
            <a:ext cx="5232400" cy="1522012"/>
          </a:xfrm>
          <a:solidFill>
            <a:srgbClr val="FFFFFF">
              <a:alpha val="45882"/>
            </a:srgbClr>
          </a:solidFill>
          <a:effectLst>
            <a:outerShdw blurRad="50800" dist="38100" dir="2700000" algn="tl" rotWithShape="0">
              <a:prstClr val="black">
                <a:alpha val="40000"/>
              </a:prstClr>
            </a:outerShdw>
          </a:effectLst>
        </p:spPr>
        <p:txBody>
          <a:bodyPr>
            <a:noAutofit/>
          </a:bodyPr>
          <a:lstStyle/>
          <a:p>
            <a:pPr marL="0" indent="0">
              <a:buNone/>
            </a:pPr>
            <a:r>
              <a:rPr lang="en-US" dirty="0">
                <a:solidFill>
                  <a:schemeClr val="accent2"/>
                </a:solidFill>
                <a:latin typeface="+mj-lt"/>
              </a:rPr>
              <a:t>Query with </a:t>
            </a:r>
            <a:r>
              <a:rPr lang="en-US" dirty="0" err="1">
                <a:solidFill>
                  <a:schemeClr val="accent2"/>
                </a:solidFill>
                <a:latin typeface="+mj-lt"/>
              </a:rPr>
              <a:t>FullTextContains</a:t>
            </a:r>
            <a:endParaRPr lang="en-US" dirty="0">
              <a:solidFill>
                <a:schemeClr val="accent2"/>
              </a:solidFill>
              <a:latin typeface="+mj-lt"/>
            </a:endParaRPr>
          </a:p>
          <a:p>
            <a:pPr marL="0" indent="0">
              <a:lnSpc>
                <a:spcPct val="100000"/>
              </a:lnSpc>
              <a:spcBef>
                <a:spcPts val="0"/>
              </a:spcBef>
              <a:buNone/>
            </a:pPr>
            <a:endParaRPr lang="en-US" dirty="0"/>
          </a:p>
          <a:p>
            <a:pPr marL="0" indent="0">
              <a:lnSpc>
                <a:spcPct val="100000"/>
              </a:lnSpc>
              <a:spcBef>
                <a:spcPts val="0"/>
              </a:spcBef>
              <a:buNone/>
            </a:pPr>
            <a:r>
              <a:rPr lang="en-US" sz="1400" dirty="0">
                <a:latin typeface="Consolas" panose="020B0609020204030204" pitchFamily="49" charset="0"/>
              </a:rPr>
              <a:t>SELECT TOP 10 *</a:t>
            </a:r>
          </a:p>
          <a:p>
            <a:pPr marL="0" indent="0">
              <a:lnSpc>
                <a:spcPct val="100000"/>
              </a:lnSpc>
              <a:spcBef>
                <a:spcPts val="0"/>
              </a:spcBef>
              <a:buNone/>
            </a:pPr>
            <a:r>
              <a:rPr lang="en-US" sz="1400" dirty="0">
                <a:latin typeface="Consolas" panose="020B0609020204030204" pitchFamily="49" charset="0"/>
              </a:rPr>
              <a:t>FROM c</a:t>
            </a:r>
          </a:p>
          <a:p>
            <a:pPr marL="0" indent="0">
              <a:lnSpc>
                <a:spcPct val="100000"/>
              </a:lnSpc>
              <a:spcBef>
                <a:spcPts val="0"/>
              </a:spcBef>
              <a:buNone/>
            </a:pPr>
            <a:r>
              <a:rPr lang="en-US" sz="1400" dirty="0">
                <a:latin typeface="Consolas" panose="020B0609020204030204" pitchFamily="49" charset="0"/>
              </a:rPr>
              <a:t>WHERE </a:t>
            </a:r>
            <a:r>
              <a:rPr lang="en-US" sz="1400" dirty="0" err="1">
                <a:latin typeface="Consolas" panose="020B0609020204030204" pitchFamily="49" charset="0"/>
              </a:rPr>
              <a:t>FullTextContains</a:t>
            </a:r>
            <a:r>
              <a:rPr lang="en-US" sz="1400" dirty="0">
                <a:latin typeface="Consolas" panose="020B0609020204030204" pitchFamily="49" charset="0"/>
              </a:rPr>
              <a:t>(</a:t>
            </a:r>
            <a:r>
              <a:rPr lang="en-US" sz="1400" dirty="0" err="1">
                <a:latin typeface="Consolas" panose="020B0609020204030204" pitchFamily="49" charset="0"/>
              </a:rPr>
              <a:t>c.text</a:t>
            </a:r>
            <a:r>
              <a:rPr lang="en-US" sz="1400" dirty="0">
                <a:latin typeface="Consolas" panose="020B0609020204030204" pitchFamily="49" charset="0"/>
              </a:rPr>
              <a:t>, “loan")</a:t>
            </a:r>
          </a:p>
        </p:txBody>
      </p:sp>
      <p:sp>
        <p:nvSpPr>
          <p:cNvPr id="5" name="Footer Placeholder 4">
            <a:extLst>
              <a:ext uri="{FF2B5EF4-FFF2-40B4-BE49-F238E27FC236}">
                <a16:creationId xmlns:a16="http://schemas.microsoft.com/office/drawing/2014/main" id="{7321AA07-5873-7004-321F-0C668C2B77BE}"/>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A8BE05FD-FDEE-866A-FD41-278BBB449852}"/>
              </a:ext>
            </a:extLst>
          </p:cNvPr>
          <p:cNvSpPr>
            <a:spLocks noGrp="1"/>
          </p:cNvSpPr>
          <p:nvPr>
            <p:ph type="sldNum" sz="quarter" idx="30"/>
          </p:nvPr>
        </p:nvSpPr>
        <p:spPr/>
        <p:txBody>
          <a:bodyPr/>
          <a:lstStyle/>
          <a:p>
            <a:fld id="{B1356FBF-028C-F74E-A7B4-9B8ED246DD1B}" type="slidenum">
              <a:rPr lang="en-US" smtClean="0"/>
              <a:pPr/>
              <a:t>38</a:t>
            </a:fld>
            <a:endParaRPr lang="en-US"/>
          </a:p>
        </p:txBody>
      </p:sp>
      <p:sp>
        <p:nvSpPr>
          <p:cNvPr id="7" name="Content Placeholder 2">
            <a:extLst>
              <a:ext uri="{FF2B5EF4-FFF2-40B4-BE49-F238E27FC236}">
                <a16:creationId xmlns:a16="http://schemas.microsoft.com/office/drawing/2014/main" id="{EC508361-F91B-91BE-099B-770C30E3F5F6}"/>
              </a:ext>
            </a:extLst>
          </p:cNvPr>
          <p:cNvSpPr txBox="1">
            <a:spLocks/>
          </p:cNvSpPr>
          <p:nvPr/>
        </p:nvSpPr>
        <p:spPr>
          <a:xfrm>
            <a:off x="563563" y="4096950"/>
            <a:ext cx="5232400" cy="2151954"/>
          </a:xfrm>
          <a:prstGeom prst="rect">
            <a:avLst/>
          </a:prstGeom>
          <a:solidFill>
            <a:srgbClr val="FFFFFF">
              <a:alpha val="45882"/>
            </a:srgbClr>
          </a:solidFill>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dirty="0">
                <a:solidFill>
                  <a:schemeClr val="accent2"/>
                </a:solidFill>
                <a:latin typeface="+mj-lt"/>
              </a:rPr>
              <a:t>Ful Text Indexing Policy</a:t>
            </a:r>
          </a:p>
          <a:p>
            <a:pPr marL="0" indent="0">
              <a:lnSpc>
                <a:spcPct val="100000"/>
              </a:lnSpc>
              <a:spcBef>
                <a:spcPts val="0"/>
              </a:spcBef>
              <a:buFont typeface="Arial" panose="020B0604020202020204" pitchFamily="34" charset="0"/>
              <a:buNone/>
            </a:pPr>
            <a:endParaRPr lang="en-US" sz="1600" dirty="0"/>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r>
              <a:rPr lang="en-US" sz="1100" dirty="0" err="1">
                <a:latin typeface="Consolas" panose="020B0609020204030204" pitchFamily="49" charset="0"/>
              </a:rPr>
              <a:t>fullTextIndexes</a:t>
            </a: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"path": "/text1"</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"path": "/text2"</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p:txBody>
      </p:sp>
      <p:sp>
        <p:nvSpPr>
          <p:cNvPr id="9" name="Content Placeholder 3">
            <a:extLst>
              <a:ext uri="{FF2B5EF4-FFF2-40B4-BE49-F238E27FC236}">
                <a16:creationId xmlns:a16="http://schemas.microsoft.com/office/drawing/2014/main" id="{C9042EEE-1227-CEF7-555C-95CC7255CEF8}"/>
              </a:ext>
            </a:extLst>
          </p:cNvPr>
          <p:cNvSpPr txBox="1">
            <a:spLocks/>
          </p:cNvSpPr>
          <p:nvPr/>
        </p:nvSpPr>
        <p:spPr>
          <a:xfrm>
            <a:off x="6419757" y="4719688"/>
            <a:ext cx="5232400" cy="1522012"/>
          </a:xfrm>
          <a:prstGeom prst="rect">
            <a:avLst/>
          </a:prstGeom>
          <a:solidFill>
            <a:srgbClr val="FFFFFF">
              <a:alpha val="45882"/>
            </a:srgbClr>
          </a:solidFill>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2"/>
                </a:solidFill>
                <a:latin typeface="+mj-lt"/>
              </a:rPr>
              <a:t>Query with </a:t>
            </a:r>
            <a:r>
              <a:rPr lang="en-US" dirty="0" err="1">
                <a:solidFill>
                  <a:schemeClr val="accent2"/>
                </a:solidFill>
                <a:latin typeface="+mj-lt"/>
              </a:rPr>
              <a:t>FullTextScore</a:t>
            </a:r>
            <a:r>
              <a:rPr lang="en-US" dirty="0">
                <a:solidFill>
                  <a:schemeClr val="accent2"/>
                </a:solidFill>
                <a:latin typeface="+mj-lt"/>
              </a:rPr>
              <a:t> (BM25)</a:t>
            </a:r>
          </a:p>
          <a:p>
            <a:pPr marL="0" indent="0">
              <a:lnSpc>
                <a:spcPct val="100000"/>
              </a:lnSpc>
              <a:spcBef>
                <a:spcPts val="0"/>
              </a:spcBef>
              <a:buFont typeface="Arial" panose="020B0604020202020204" pitchFamily="34" charset="0"/>
              <a:buNone/>
            </a:pPr>
            <a:endParaRPr lang="en-US" dirty="0"/>
          </a:p>
          <a:p>
            <a:pPr marL="0" indent="0">
              <a:lnSpc>
                <a:spcPct val="100000"/>
              </a:lnSpc>
              <a:spcBef>
                <a:spcPts val="0"/>
              </a:spcBef>
              <a:buFont typeface="Arial" panose="020B0604020202020204" pitchFamily="34" charset="0"/>
              <a:buNone/>
            </a:pPr>
            <a:r>
              <a:rPr lang="en-US" sz="1400" dirty="0">
                <a:latin typeface="Consolas" panose="020B0609020204030204" pitchFamily="49" charset="0"/>
              </a:rPr>
              <a:t>SELECT TOP 10 *</a:t>
            </a:r>
          </a:p>
          <a:p>
            <a:pPr marL="0" indent="0">
              <a:lnSpc>
                <a:spcPct val="100000"/>
              </a:lnSpc>
              <a:spcBef>
                <a:spcPts val="0"/>
              </a:spcBef>
              <a:buFont typeface="Arial" panose="020B0604020202020204" pitchFamily="34" charset="0"/>
              <a:buNone/>
            </a:pPr>
            <a:r>
              <a:rPr lang="en-US" sz="1400" dirty="0">
                <a:latin typeface="Consolas" panose="020B0609020204030204" pitchFamily="49" charset="0"/>
              </a:rPr>
              <a:t>FROM c</a:t>
            </a:r>
          </a:p>
          <a:p>
            <a:pPr marL="0" indent="0">
              <a:lnSpc>
                <a:spcPct val="100000"/>
              </a:lnSpc>
              <a:spcBef>
                <a:spcPts val="0"/>
              </a:spcBef>
              <a:buFont typeface="Arial" panose="020B0604020202020204" pitchFamily="34" charset="0"/>
              <a:buNone/>
            </a:pPr>
            <a:r>
              <a:rPr lang="en-US" sz="1400" dirty="0">
                <a:latin typeface="Consolas" panose="020B0609020204030204" pitchFamily="49" charset="0"/>
              </a:rPr>
              <a:t>ORDER BY RANK </a:t>
            </a:r>
            <a:r>
              <a:rPr lang="en-US" sz="1400" dirty="0" err="1">
                <a:latin typeface="Consolas" panose="020B0609020204030204" pitchFamily="49" charset="0"/>
              </a:rPr>
              <a:t>FullTextScore</a:t>
            </a:r>
            <a:r>
              <a:rPr lang="en-US" sz="1400" dirty="0">
                <a:latin typeface="Consolas" panose="020B0609020204030204" pitchFamily="49" charset="0"/>
              </a:rPr>
              <a:t>(</a:t>
            </a:r>
            <a:r>
              <a:rPr lang="en-US" sz="1400" dirty="0" err="1">
                <a:latin typeface="Consolas" panose="020B0609020204030204" pitchFamily="49" charset="0"/>
              </a:rPr>
              <a:t>c.text</a:t>
            </a:r>
            <a:r>
              <a:rPr lang="en-US" sz="1400" dirty="0">
                <a:latin typeface="Consolas" panose="020B0609020204030204" pitchFamily="49" charset="0"/>
              </a:rPr>
              <a:t>, ["bicycle", "mountain"])</a:t>
            </a:r>
          </a:p>
        </p:txBody>
      </p:sp>
      <p:sp>
        <p:nvSpPr>
          <p:cNvPr id="10" name="Content Placeholder 3">
            <a:extLst>
              <a:ext uri="{FF2B5EF4-FFF2-40B4-BE49-F238E27FC236}">
                <a16:creationId xmlns:a16="http://schemas.microsoft.com/office/drawing/2014/main" id="{F18C001D-A8CF-95E5-0056-97C8117D5C5D}"/>
              </a:ext>
            </a:extLst>
          </p:cNvPr>
          <p:cNvSpPr txBox="1">
            <a:spLocks/>
          </p:cNvSpPr>
          <p:nvPr/>
        </p:nvSpPr>
        <p:spPr>
          <a:xfrm>
            <a:off x="6395720" y="3048301"/>
            <a:ext cx="5232400" cy="1522012"/>
          </a:xfrm>
          <a:prstGeom prst="rect">
            <a:avLst/>
          </a:prstGeom>
          <a:solidFill>
            <a:srgbClr val="FFFFFF">
              <a:alpha val="45882"/>
            </a:srgbClr>
          </a:solidFill>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2"/>
                </a:solidFill>
                <a:latin typeface="+mj-lt"/>
              </a:rPr>
              <a:t>Query with </a:t>
            </a:r>
            <a:r>
              <a:rPr lang="en-US" dirty="0" err="1">
                <a:solidFill>
                  <a:schemeClr val="accent2"/>
                </a:solidFill>
                <a:latin typeface="+mj-lt"/>
              </a:rPr>
              <a:t>FullTextContainsAll</a:t>
            </a:r>
            <a:r>
              <a:rPr lang="en-US" dirty="0">
                <a:solidFill>
                  <a:schemeClr val="accent2"/>
                </a:solidFill>
                <a:latin typeface="+mj-lt"/>
              </a:rPr>
              <a:t>/Any</a:t>
            </a:r>
          </a:p>
          <a:p>
            <a:pPr marL="0" indent="0">
              <a:lnSpc>
                <a:spcPct val="100000"/>
              </a:lnSpc>
              <a:spcBef>
                <a:spcPts val="0"/>
              </a:spcBef>
              <a:buFont typeface="Arial" panose="020B0604020202020204" pitchFamily="34" charset="0"/>
              <a:buNone/>
            </a:pPr>
            <a:endParaRPr lang="en-US" dirty="0"/>
          </a:p>
          <a:p>
            <a:pPr marL="0" indent="0">
              <a:lnSpc>
                <a:spcPct val="100000"/>
              </a:lnSpc>
              <a:spcBef>
                <a:spcPts val="0"/>
              </a:spcBef>
              <a:buFont typeface="Arial" panose="020B0604020202020204" pitchFamily="34" charset="0"/>
              <a:buNone/>
            </a:pPr>
            <a:r>
              <a:rPr lang="en-US" sz="1400" dirty="0">
                <a:latin typeface="Consolas" panose="020B0609020204030204" pitchFamily="49" charset="0"/>
              </a:rPr>
              <a:t>SELECT TOP 10 *</a:t>
            </a:r>
          </a:p>
          <a:p>
            <a:pPr marL="0" indent="0">
              <a:lnSpc>
                <a:spcPct val="100000"/>
              </a:lnSpc>
              <a:spcBef>
                <a:spcPts val="0"/>
              </a:spcBef>
              <a:buFont typeface="Arial" panose="020B0604020202020204" pitchFamily="34" charset="0"/>
              <a:buNone/>
            </a:pPr>
            <a:r>
              <a:rPr lang="en-US" sz="1400" dirty="0">
                <a:latin typeface="Consolas" panose="020B0609020204030204" pitchFamily="49" charset="0"/>
              </a:rPr>
              <a:t>FROM c</a:t>
            </a:r>
          </a:p>
          <a:p>
            <a:pPr marL="0" indent="0">
              <a:lnSpc>
                <a:spcPct val="100000"/>
              </a:lnSpc>
              <a:spcBef>
                <a:spcPts val="0"/>
              </a:spcBef>
              <a:buFont typeface="Arial" panose="020B0604020202020204" pitchFamily="34" charset="0"/>
              <a:buNone/>
            </a:pPr>
            <a:r>
              <a:rPr lang="en-US" sz="1400" dirty="0">
                <a:latin typeface="Consolas" panose="020B0609020204030204" pitchFamily="49" charset="0"/>
              </a:rPr>
              <a:t>WHERE </a:t>
            </a:r>
            <a:r>
              <a:rPr lang="en-US" sz="1400" dirty="0" err="1">
                <a:latin typeface="Consolas" panose="020B0609020204030204" pitchFamily="49" charset="0"/>
              </a:rPr>
              <a:t>FullTextContainsAll</a:t>
            </a:r>
            <a:r>
              <a:rPr lang="en-US" sz="1400" dirty="0">
                <a:latin typeface="Consolas" panose="020B0609020204030204" pitchFamily="49" charset="0"/>
              </a:rPr>
              <a:t>(</a:t>
            </a:r>
            <a:r>
              <a:rPr lang="en-US" sz="1400" dirty="0" err="1">
                <a:latin typeface="Consolas" panose="020B0609020204030204" pitchFamily="49" charset="0"/>
              </a:rPr>
              <a:t>c.text</a:t>
            </a:r>
            <a:r>
              <a:rPr lang="en-US" sz="1400" dirty="0">
                <a:latin typeface="Consolas" panose="020B0609020204030204" pitchFamily="49" charset="0"/>
              </a:rPr>
              <a:t>, "red", "bicycle")</a:t>
            </a:r>
          </a:p>
        </p:txBody>
      </p:sp>
    </p:spTree>
    <p:extLst>
      <p:ext uri="{BB962C8B-B14F-4D97-AF65-F5344CB8AC3E}">
        <p14:creationId xmlns:p14="http://schemas.microsoft.com/office/powerpoint/2010/main" val="71569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B6188-5792-624E-A1F7-87FB89EEA30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9FA69C6-6C33-1011-347A-EE69E07C1963}"/>
              </a:ext>
            </a:extLst>
          </p:cNvPr>
          <p:cNvSpPr/>
          <p:nvPr/>
        </p:nvSpPr>
        <p:spPr bwMode="auto">
          <a:xfrm>
            <a:off x="-32698" y="-58131"/>
            <a:ext cx="12224698" cy="4439185"/>
          </a:xfrm>
          <a:prstGeom prst="rect">
            <a:avLst/>
          </a:prstGeom>
          <a:solidFill>
            <a:schemeClr val="bg2">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840E45D0-2D52-831C-23E5-E98B727A1A0F}"/>
              </a:ext>
            </a:extLst>
          </p:cNvPr>
          <p:cNvSpPr>
            <a:spLocks noGrp="1"/>
          </p:cNvSpPr>
          <p:nvPr>
            <p:ph type="title"/>
          </p:nvPr>
        </p:nvSpPr>
        <p:spPr>
          <a:xfrm>
            <a:off x="588263" y="457200"/>
            <a:ext cx="11018520" cy="553998"/>
          </a:xfrm>
        </p:spPr>
        <p:txBody>
          <a:bodyPr/>
          <a:lstStyle/>
          <a:p>
            <a:pPr algn="ctr"/>
            <a:r>
              <a:rPr lang="en-US"/>
              <a:t>Hybrid Search for improved search relevancy</a:t>
            </a:r>
          </a:p>
        </p:txBody>
      </p:sp>
      <p:sp>
        <p:nvSpPr>
          <p:cNvPr id="13" name="Text Placeholder 12">
            <a:extLst>
              <a:ext uri="{FF2B5EF4-FFF2-40B4-BE49-F238E27FC236}">
                <a16:creationId xmlns:a16="http://schemas.microsoft.com/office/drawing/2014/main" id="{075DC6AD-9916-D1F1-6D3E-F1D90A709D7E}"/>
              </a:ext>
            </a:extLst>
          </p:cNvPr>
          <p:cNvSpPr>
            <a:spLocks noGrp="1"/>
          </p:cNvSpPr>
          <p:nvPr>
            <p:ph type="body" sz="quarter" idx="13"/>
          </p:nvPr>
        </p:nvSpPr>
        <p:spPr>
          <a:xfrm>
            <a:off x="-32698" y="4381054"/>
            <a:ext cx="3788358" cy="446148"/>
          </a:xfrm>
        </p:spPr>
        <p:txBody>
          <a:bodyPr/>
          <a:lstStyle/>
          <a:p>
            <a:r>
              <a:rPr lang="en-US"/>
              <a:t>Example Query</a:t>
            </a:r>
          </a:p>
        </p:txBody>
      </p:sp>
      <p:sp>
        <p:nvSpPr>
          <p:cNvPr id="5" name="Text Placeholder 4">
            <a:extLst>
              <a:ext uri="{FF2B5EF4-FFF2-40B4-BE49-F238E27FC236}">
                <a16:creationId xmlns:a16="http://schemas.microsoft.com/office/drawing/2014/main" id="{D5D9C8EA-8DCA-0099-6D9A-E42C39631261}"/>
              </a:ext>
            </a:extLst>
          </p:cNvPr>
          <p:cNvSpPr>
            <a:spLocks noGrp="1"/>
          </p:cNvSpPr>
          <p:nvPr>
            <p:ph type="body" sz="quarter" idx="11"/>
          </p:nvPr>
        </p:nvSpPr>
        <p:spPr>
          <a:xfrm>
            <a:off x="586389" y="5140405"/>
            <a:ext cx="11018520" cy="1218795"/>
          </a:xfrm>
        </p:spPr>
        <p:txBody>
          <a:bodyPr>
            <a:normAutofit fontScale="92500" lnSpcReduction="10000"/>
          </a:bodyPr>
          <a:lstStyle/>
          <a:p>
            <a:r>
              <a:rPr lang="en-US" sz="1800" dirty="0"/>
              <a:t>SELECT TOP 10 *</a:t>
            </a:r>
          </a:p>
          <a:p>
            <a:r>
              <a:rPr lang="en-US" sz="1800" dirty="0"/>
              <a:t>FROM c</a:t>
            </a:r>
          </a:p>
          <a:p>
            <a:r>
              <a:rPr lang="en-US" sz="1800" dirty="0"/>
              <a:t>ORDER BY RANK RRF(</a:t>
            </a:r>
            <a:r>
              <a:rPr lang="en-US" sz="1800" dirty="0" err="1"/>
              <a:t>FullTextScore</a:t>
            </a:r>
            <a:r>
              <a:rPr lang="en-US" sz="1800" dirty="0"/>
              <a:t>(</a:t>
            </a:r>
            <a:r>
              <a:rPr lang="en-US" sz="1800" dirty="0" err="1"/>
              <a:t>c.text</a:t>
            </a:r>
            <a:r>
              <a:rPr lang="en-US" sz="1800" dirty="0"/>
              <a:t>,[‘keyword1’,’keyword2’]), </a:t>
            </a:r>
            <a:r>
              <a:rPr lang="en-US" sz="1800" dirty="0" err="1"/>
              <a:t>VectorDistance</a:t>
            </a:r>
            <a:r>
              <a:rPr lang="en-US" sz="1800" dirty="0"/>
              <a:t>(</a:t>
            </a:r>
            <a:r>
              <a:rPr lang="en-US" sz="1800" dirty="0" err="1"/>
              <a:t>c.vector</a:t>
            </a:r>
            <a:r>
              <a:rPr lang="en-US" sz="1800" dirty="0"/>
              <a:t>, @vector))</a:t>
            </a:r>
          </a:p>
        </p:txBody>
      </p:sp>
      <p:sp>
        <p:nvSpPr>
          <p:cNvPr id="8" name="TextBox 7">
            <a:extLst>
              <a:ext uri="{FF2B5EF4-FFF2-40B4-BE49-F238E27FC236}">
                <a16:creationId xmlns:a16="http://schemas.microsoft.com/office/drawing/2014/main" id="{5988ED43-9E22-E2EE-65FD-982FF4FD24FA}"/>
              </a:ext>
            </a:extLst>
          </p:cNvPr>
          <p:cNvSpPr txBox="1"/>
          <p:nvPr/>
        </p:nvSpPr>
        <p:spPr>
          <a:xfrm>
            <a:off x="4043912" y="2595010"/>
            <a:ext cx="362279" cy="615553"/>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000000"/>
                </a:solidFill>
                <a:effectLst/>
                <a:uLnTx/>
                <a:uFillTx/>
                <a:latin typeface="Segoe UI"/>
                <a:ea typeface="+mn-ea"/>
                <a:cs typeface="+mn-cs"/>
              </a:rPr>
              <a:t>+</a:t>
            </a:r>
          </a:p>
        </p:txBody>
      </p:sp>
      <p:sp>
        <p:nvSpPr>
          <p:cNvPr id="10" name="TextBox 9">
            <a:extLst>
              <a:ext uri="{FF2B5EF4-FFF2-40B4-BE49-F238E27FC236}">
                <a16:creationId xmlns:a16="http://schemas.microsoft.com/office/drawing/2014/main" id="{D5594486-647F-A744-DADA-C6EA768E4E1F}"/>
              </a:ext>
            </a:extLst>
          </p:cNvPr>
          <p:cNvSpPr txBox="1"/>
          <p:nvPr/>
        </p:nvSpPr>
        <p:spPr>
          <a:xfrm>
            <a:off x="2197594" y="1608415"/>
            <a:ext cx="4041556" cy="369332"/>
          </a:xfrm>
          <a:prstGeom prst="rect">
            <a:avLst/>
          </a:prstGeom>
          <a:noFill/>
          <a:ln>
            <a:noFill/>
          </a:ln>
        </p:spPr>
        <p:txBody>
          <a:bodyPr wrap="none" lIns="0" tIns="0" rIns="0" bIns="0" rtlCol="0">
            <a:spAutoFit/>
          </a:bodyPr>
          <a:lstStyle/>
          <a:p>
            <a:pPr marL="0" marR="0" lvl="0" indent="0" algn="ctr" defTabSz="1371600" rtl="0" eaLnBrk="1" fontAlgn="base" latinLnBrk="0" hangingPunct="1">
              <a:lnSpc>
                <a:spcPct val="100000"/>
              </a:lnSpc>
              <a:spcBef>
                <a:spcPct val="0"/>
              </a:spcBef>
              <a:spcAft>
                <a:spcPts val="1000"/>
              </a:spcAft>
              <a:buClrTx/>
              <a:buSzTx/>
              <a:buFontTx/>
              <a:buNone/>
              <a:tabLst>
                <a:tab pos="1371600" algn="l"/>
              </a:tabLst>
              <a:defRPr/>
            </a:pPr>
            <a:r>
              <a:rPr kumimoji="0" lang="en-US" sz="2400" b="1" i="0" u="none" strike="noStrike" kern="1200" cap="none" spc="0" normalizeH="0" baseline="0" noProof="0" dirty="0">
                <a:ln w="3175">
                  <a:noFill/>
                </a:ln>
                <a:effectLst/>
                <a:uLnTx/>
                <a:uFillTx/>
                <a:latin typeface="Segoe UI Semibold" panose="020B0502040204020203" pitchFamily="34" charset="0"/>
                <a:ea typeface="+mn-ea"/>
                <a:cs typeface="Segoe UI Semibold" panose="020B0502040204020203" pitchFamily="34" charset="0"/>
              </a:rPr>
              <a:t>Reciprocal Rank Fusion (RRF)</a:t>
            </a:r>
          </a:p>
        </p:txBody>
      </p:sp>
      <p:sp>
        <p:nvSpPr>
          <p:cNvPr id="2" name="Rounded Rectangle 6">
            <a:extLst>
              <a:ext uri="{FF2B5EF4-FFF2-40B4-BE49-F238E27FC236}">
                <a16:creationId xmlns:a16="http://schemas.microsoft.com/office/drawing/2014/main" id="{7939FCFE-574F-E0CA-8937-D14D50408CD9}"/>
              </a:ext>
              <a:ext uri="{C183D7F6-B498-43B3-948B-1728B52AA6E4}">
                <adec:decorative xmlns:adec="http://schemas.microsoft.com/office/drawing/2017/decorative" val="1"/>
              </a:ext>
            </a:extLst>
          </p:cNvPr>
          <p:cNvSpPr/>
          <p:nvPr/>
        </p:nvSpPr>
        <p:spPr bwMode="auto">
          <a:xfrm>
            <a:off x="879512" y="2373261"/>
            <a:ext cx="2937114" cy="1165070"/>
          </a:xfrm>
          <a:prstGeom prst="roundRect">
            <a:avLst>
              <a:gd name="adj" fmla="val 18009"/>
            </a:avLst>
          </a:prstGeom>
          <a:solidFill>
            <a:schemeClr val="tx1">
              <a:lumMod val="10000"/>
              <a:lumOff val="90000"/>
            </a:schemeClr>
          </a:solidFill>
          <a:ln>
            <a:solidFill>
              <a:schemeClr val="accent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Vector Similarity Score</a:t>
            </a:r>
          </a:p>
        </p:txBody>
      </p:sp>
      <p:sp>
        <p:nvSpPr>
          <p:cNvPr id="11" name="TextBox 10">
            <a:extLst>
              <a:ext uri="{FF2B5EF4-FFF2-40B4-BE49-F238E27FC236}">
                <a16:creationId xmlns:a16="http://schemas.microsoft.com/office/drawing/2014/main" id="{185F24D3-59DB-4852-5086-E8C64F72264F}"/>
              </a:ext>
            </a:extLst>
          </p:cNvPr>
          <p:cNvSpPr txBox="1"/>
          <p:nvPr/>
        </p:nvSpPr>
        <p:spPr>
          <a:xfrm>
            <a:off x="8101602" y="2595010"/>
            <a:ext cx="362280" cy="615553"/>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000000"/>
                </a:solidFill>
                <a:effectLst/>
                <a:uLnTx/>
                <a:uFillTx/>
                <a:latin typeface="Segoe UI"/>
                <a:ea typeface="+mn-ea"/>
                <a:cs typeface="+mn-cs"/>
              </a:rPr>
              <a:t>=</a:t>
            </a:r>
          </a:p>
        </p:txBody>
      </p:sp>
      <p:sp>
        <p:nvSpPr>
          <p:cNvPr id="16" name="Rounded Rectangle 15" descr="1. Connected smart products&#10;">
            <a:extLst>
              <a:ext uri="{FF2B5EF4-FFF2-40B4-BE49-F238E27FC236}">
                <a16:creationId xmlns:a16="http://schemas.microsoft.com/office/drawing/2014/main" id="{8AA0F9D3-17C5-F81B-0FB1-E3EB26876B66}"/>
              </a:ext>
              <a:ext uri="{C183D7F6-B498-43B3-948B-1728B52AA6E4}">
                <adec:decorative xmlns:adec="http://schemas.microsoft.com/office/drawing/2017/decorative" val="0"/>
              </a:ext>
            </a:extLst>
          </p:cNvPr>
          <p:cNvSpPr/>
          <p:nvPr/>
        </p:nvSpPr>
        <p:spPr bwMode="auto">
          <a:xfrm>
            <a:off x="584200" y="2107097"/>
            <a:ext cx="7274339" cy="1714982"/>
          </a:xfrm>
          <a:prstGeom prst="roundRect">
            <a:avLst>
              <a:gd name="adj" fmla="val 19021"/>
            </a:avLst>
          </a:prstGeom>
          <a:noFill/>
          <a:ln w="19050" cap="rnd">
            <a:solidFill>
              <a:schemeClr val="tx1"/>
            </a:soli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panose="020B0502040204020203" pitchFamily="34" charset="0"/>
              <a:ea typeface="+mn-ea"/>
              <a:cs typeface="+mn-cs"/>
            </a:endParaRPr>
          </a:p>
        </p:txBody>
      </p:sp>
      <p:sp>
        <p:nvSpPr>
          <p:cNvPr id="17" name="Rounded Rectangle 6">
            <a:extLst>
              <a:ext uri="{FF2B5EF4-FFF2-40B4-BE49-F238E27FC236}">
                <a16:creationId xmlns:a16="http://schemas.microsoft.com/office/drawing/2014/main" id="{345D95A5-A1F9-0317-4F03-5AEACCDFCBFE}"/>
              </a:ext>
              <a:ext uri="{C183D7F6-B498-43B3-948B-1728B52AA6E4}">
                <adec:decorative xmlns:adec="http://schemas.microsoft.com/office/drawing/2017/decorative" val="1"/>
              </a:ext>
            </a:extLst>
          </p:cNvPr>
          <p:cNvSpPr/>
          <p:nvPr/>
        </p:nvSpPr>
        <p:spPr bwMode="auto">
          <a:xfrm>
            <a:off x="4634949" y="2373261"/>
            <a:ext cx="2937114" cy="1165070"/>
          </a:xfrm>
          <a:prstGeom prst="roundRect">
            <a:avLst>
              <a:gd name="adj" fmla="val 18009"/>
            </a:avLst>
          </a:prstGeom>
          <a:solidFill>
            <a:schemeClr val="accent5">
              <a:lumMod val="20000"/>
              <a:lumOff val="80000"/>
            </a:schemeClr>
          </a:solidFill>
          <a:ln>
            <a:solidFill>
              <a:srgbClr val="FFC000"/>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Full Text Scoring (BM25)</a:t>
            </a:r>
          </a:p>
        </p:txBody>
      </p:sp>
      <p:sp>
        <p:nvSpPr>
          <p:cNvPr id="18" name="Rounded Rectangle 6">
            <a:extLst>
              <a:ext uri="{FF2B5EF4-FFF2-40B4-BE49-F238E27FC236}">
                <a16:creationId xmlns:a16="http://schemas.microsoft.com/office/drawing/2014/main" id="{6A82BA48-7793-47B9-2647-D190F273C8F3}"/>
              </a:ext>
              <a:ext uri="{C183D7F6-B498-43B3-948B-1728B52AA6E4}">
                <adec:decorative xmlns:adec="http://schemas.microsoft.com/office/drawing/2017/decorative" val="1"/>
              </a:ext>
            </a:extLst>
          </p:cNvPr>
          <p:cNvSpPr/>
          <p:nvPr/>
        </p:nvSpPr>
        <p:spPr bwMode="auto">
          <a:xfrm>
            <a:off x="8672274" y="2373261"/>
            <a:ext cx="2937114" cy="1165070"/>
          </a:xfrm>
          <a:prstGeom prst="roundRect">
            <a:avLst>
              <a:gd name="adj" fmla="val 18009"/>
            </a:avLst>
          </a:prstGeom>
          <a:solidFill>
            <a:schemeClr val="accent1">
              <a:lumMod val="20000"/>
              <a:lumOff val="80000"/>
            </a:schemeClr>
          </a:solidFill>
          <a:ln>
            <a:solidFill>
              <a:schemeClr val="accent1">
                <a:lumMod val="40000"/>
                <a:lumOff val="60000"/>
              </a:schemeClr>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More Relevant Search Results</a:t>
            </a:r>
          </a:p>
        </p:txBody>
      </p:sp>
    </p:spTree>
    <p:extLst>
      <p:ext uri="{BB962C8B-B14F-4D97-AF65-F5344CB8AC3E}">
        <p14:creationId xmlns:p14="http://schemas.microsoft.com/office/powerpoint/2010/main" val="58097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0" presetClass="entr" presetSubtype="0" fill="hold" grpId="0" nodeType="withEffect">
                                  <p:stCondLst>
                                    <p:cond delay="3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6" presetClass="emph" presetSubtype="0" accel="50000" autoRev="1" fill="hold" grpId="1" nodeType="withEffect">
                                  <p:stCondLst>
                                    <p:cond delay="0"/>
                                  </p:stCondLst>
                                  <p:childTnLst>
                                    <p:animScale>
                                      <p:cBhvr>
                                        <p:cTn id="19" dur="300" fill="hold"/>
                                        <p:tgtEl>
                                          <p:spTgt spid="16"/>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6" grpId="0" animBg="1"/>
      <p:bldP spid="1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5E4A3-0E8E-EE4B-B379-39A5E4E5A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1A8CAA-D0C3-7244-4BFB-5AA0227C4C3C}"/>
              </a:ext>
            </a:extLst>
          </p:cNvPr>
          <p:cNvSpPr>
            <a:spLocks noGrp="1"/>
          </p:cNvSpPr>
          <p:nvPr>
            <p:ph type="title"/>
          </p:nvPr>
        </p:nvSpPr>
        <p:spPr/>
        <p:txBody>
          <a:bodyPr/>
          <a:lstStyle/>
          <a:p>
            <a:r>
              <a:rPr lang="en-US" dirty="0">
                <a:cs typeface="Segoe Sans Display"/>
              </a:rPr>
              <a:t>Getting started</a:t>
            </a:r>
            <a:endParaRPr lang="en-US" dirty="0"/>
          </a:p>
        </p:txBody>
      </p:sp>
      <p:sp>
        <p:nvSpPr>
          <p:cNvPr id="3" name="Content Placeholder 2">
            <a:extLst>
              <a:ext uri="{FF2B5EF4-FFF2-40B4-BE49-F238E27FC236}">
                <a16:creationId xmlns:a16="http://schemas.microsoft.com/office/drawing/2014/main" id="{033FE785-14F2-1B9B-D189-43F63599CFAD}"/>
              </a:ext>
            </a:extLst>
          </p:cNvPr>
          <p:cNvSpPr>
            <a:spLocks noGrp="1"/>
          </p:cNvSpPr>
          <p:nvPr>
            <p:ph type="body" sz="quarter" idx="27"/>
          </p:nvPr>
        </p:nvSpPr>
        <p:spPr/>
        <p:txBody>
          <a:bodyPr vert="horz" lIns="91440" tIns="45720" rIns="91440" bIns="45720" rtlCol="0" anchor="t">
            <a:normAutofit/>
          </a:bodyPr>
          <a:lstStyle/>
          <a:p>
            <a:r>
              <a:rPr lang="en-US" sz="2400" dirty="0" err="1">
                <a:cs typeface="Segoe Sans Text"/>
              </a:rPr>
              <a:t>Github</a:t>
            </a:r>
            <a:r>
              <a:rPr lang="en-US" sz="2400" dirty="0">
                <a:cs typeface="Segoe Sans Text"/>
              </a:rPr>
              <a:t> Repository: </a:t>
            </a:r>
            <a:r>
              <a:rPr lang="en-US" sz="2400" dirty="0">
                <a:cs typeface="Segoe Sans Text"/>
                <a:hlinkClick r:id="rId2"/>
              </a:rPr>
              <a:t>https://aka.ms/CosmosDB/BankingAgentWorkshop</a:t>
            </a:r>
            <a:r>
              <a:rPr lang="en-US" sz="2400" dirty="0">
                <a:cs typeface="Segoe Sans Text"/>
              </a:rPr>
              <a:t> </a:t>
            </a:r>
          </a:p>
          <a:p>
            <a:endParaRPr lang="en-US" sz="1800" dirty="0">
              <a:cs typeface="Segoe UI"/>
            </a:endParaRPr>
          </a:p>
          <a:p>
            <a:r>
              <a:rPr lang="en-US" dirty="0">
                <a:cs typeface="Segoe UI"/>
              </a:rPr>
              <a:t>Azure Subscription with "Owner" rights</a:t>
            </a:r>
          </a:p>
          <a:p>
            <a:pPr lvl="1" indent="-179070">
              <a:buFont typeface="Courier New" panose="020B0604020202020204" pitchFamily="34" charset="0"/>
              <a:buChar char="o"/>
            </a:pPr>
            <a:r>
              <a:rPr lang="en-US" dirty="0">
                <a:cs typeface="Segoe UI"/>
              </a:rPr>
              <a:t>Or RBAC permissions to apply RBAC policies</a:t>
            </a:r>
          </a:p>
          <a:p>
            <a:pPr lvl="1" indent="-179070">
              <a:buFont typeface="Courier New" panose="020B0604020202020204" pitchFamily="34" charset="0"/>
              <a:buChar char="o"/>
            </a:pPr>
            <a:r>
              <a:rPr lang="en-US" dirty="0">
                <a:cs typeface="Segoe UI"/>
              </a:rPr>
              <a:t>If you do not have this, we will give you a pre-created Azure login.</a:t>
            </a:r>
          </a:p>
          <a:p>
            <a:pPr lvl="2"/>
            <a:r>
              <a:rPr lang="en-US" dirty="0">
                <a:cs typeface="Segoe UI"/>
              </a:rPr>
              <a:t>You will not run Module 0.</a:t>
            </a:r>
          </a:p>
          <a:p>
            <a:pPr lvl="2"/>
            <a:r>
              <a:rPr lang="en-US" dirty="0">
                <a:cs typeface="Segoe UI"/>
              </a:rPr>
              <a:t>You will also need a slightly modified set of workshop instructions.</a:t>
            </a:r>
            <a:endParaRPr lang="en-US" dirty="0"/>
          </a:p>
          <a:p>
            <a:endParaRPr lang="en-US" dirty="0"/>
          </a:p>
          <a:p>
            <a:r>
              <a:rPr lang="en-US" dirty="0">
                <a:cs typeface="Segoe Sans Text"/>
              </a:rPr>
              <a:t>Laptop with Admin privileges</a:t>
            </a:r>
          </a:p>
          <a:p>
            <a:pPr lvl="1" indent="-179070">
              <a:buFont typeface="Courier New,monospace" panose="020B0604020202020204" pitchFamily="34" charset="0"/>
              <a:buChar char="o"/>
            </a:pPr>
            <a:r>
              <a:rPr lang="en-US" dirty="0">
                <a:cs typeface="Segoe Sans Text"/>
              </a:rPr>
              <a:t>Need to install and run dependencies in .NET and Python</a:t>
            </a:r>
          </a:p>
          <a:p>
            <a:pPr lvl="1">
              <a:buFont typeface="Courier New,monospace" panose="020B0604020202020204" pitchFamily="34" charset="0"/>
              <a:buChar char="o"/>
            </a:pPr>
            <a:r>
              <a:rPr lang="en-US" dirty="0">
                <a:cs typeface="Segoe Sans Text"/>
              </a:rPr>
              <a:t>If you do not have this, use GitHub </a:t>
            </a:r>
            <a:r>
              <a:rPr lang="en-US" dirty="0" err="1">
                <a:cs typeface="Segoe Sans Text"/>
              </a:rPr>
              <a:t>Codespaces</a:t>
            </a:r>
            <a:r>
              <a:rPr lang="en-US" dirty="0">
                <a:cs typeface="Segoe Sans Text"/>
              </a:rPr>
              <a:t> to run this workshop.</a:t>
            </a:r>
          </a:p>
          <a:p>
            <a:pPr>
              <a:buFont typeface="Courier New,monospace" panose="020B0604020202020204" pitchFamily="34" charset="0"/>
              <a:buChar char="o"/>
            </a:pPr>
            <a:endParaRPr lang="en-US" dirty="0">
              <a:cs typeface="Segoe Sans Text"/>
            </a:endParaRPr>
          </a:p>
        </p:txBody>
      </p:sp>
      <p:sp>
        <p:nvSpPr>
          <p:cNvPr id="5" name="Footer Placeholder 4">
            <a:extLst>
              <a:ext uri="{FF2B5EF4-FFF2-40B4-BE49-F238E27FC236}">
                <a16:creationId xmlns:a16="http://schemas.microsoft.com/office/drawing/2014/main" id="{8AE922A4-AB08-1AC3-2DCC-DC8501AF2653}"/>
              </a:ext>
            </a:extLst>
          </p:cNvPr>
          <p:cNvSpPr>
            <a:spLocks noGrp="1"/>
          </p:cNvSpPr>
          <p:nvPr>
            <p:ph type="ftr" sz="quarter" idx="28"/>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A11C9152-2DEE-5537-4F29-A4985BCC83BA}"/>
              </a:ext>
            </a:extLst>
          </p:cNvPr>
          <p:cNvSpPr>
            <a:spLocks noGrp="1"/>
          </p:cNvSpPr>
          <p:nvPr>
            <p:ph type="sldNum" sz="quarter" idx="29"/>
          </p:nvPr>
        </p:nvSpPr>
        <p:spPr/>
        <p:txBody>
          <a:bodyPr/>
          <a:lstStyle/>
          <a:p>
            <a:fld id="{B1356FBF-028C-F74E-A7B4-9B8ED246DD1B}" type="slidenum">
              <a:rPr lang="en-US" smtClean="0"/>
              <a:pPr/>
              <a:t>4</a:t>
            </a:fld>
            <a:endParaRPr lang="en-US"/>
          </a:p>
        </p:txBody>
      </p:sp>
    </p:spTree>
    <p:extLst>
      <p:ext uri="{BB962C8B-B14F-4D97-AF65-F5344CB8AC3E}">
        <p14:creationId xmlns:p14="http://schemas.microsoft.com/office/powerpoint/2010/main" val="317144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73D63-9625-1F96-2BAC-BA8BBFB7DF3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D1070C6-AA85-3234-EA87-7CE658DA87E2}"/>
              </a:ext>
            </a:extLst>
          </p:cNvPr>
          <p:cNvSpPr txBox="1">
            <a:spLocks/>
          </p:cNvSpPr>
          <p:nvPr/>
        </p:nvSpPr>
        <p:spPr>
          <a:xfrm>
            <a:off x="7199551" y="2190157"/>
            <a:ext cx="4420949" cy="2477683"/>
          </a:xfrm>
          <a:prstGeom prst="rect">
            <a:avLst/>
          </a:prstGeom>
        </p:spPr>
        <p:txBody>
          <a:bodyPr anchor="ctr">
            <a:norm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sz="4000"/>
              <a:t>Module 04</a:t>
            </a:r>
          </a:p>
          <a:p>
            <a:r>
              <a:rPr lang="en-US" sz="2400">
                <a:solidFill>
                  <a:srgbClr val="BA3FC4"/>
                </a:solidFill>
              </a:rPr>
              <a:t>Multi-agent orchestration</a:t>
            </a:r>
          </a:p>
        </p:txBody>
      </p:sp>
    </p:spTree>
    <p:extLst>
      <p:ext uri="{BB962C8B-B14F-4D97-AF65-F5344CB8AC3E}">
        <p14:creationId xmlns:p14="http://schemas.microsoft.com/office/powerpoint/2010/main" val="223830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7C4C0-AD7B-4692-434C-04014A1B8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07EE32-888D-C4AA-5272-EA7BEDA2B8B0}"/>
              </a:ext>
            </a:extLst>
          </p:cNvPr>
          <p:cNvSpPr>
            <a:spLocks noGrp="1"/>
          </p:cNvSpPr>
          <p:nvPr>
            <p:ph type="title"/>
          </p:nvPr>
        </p:nvSpPr>
        <p:spPr/>
        <p:txBody>
          <a:bodyPr/>
          <a:lstStyle/>
          <a:p>
            <a:r>
              <a:rPr lang="en-US"/>
              <a:t>Module 04 Goals</a:t>
            </a:r>
          </a:p>
        </p:txBody>
      </p:sp>
      <p:sp>
        <p:nvSpPr>
          <p:cNvPr id="3" name="Content Placeholder 2">
            <a:extLst>
              <a:ext uri="{FF2B5EF4-FFF2-40B4-BE49-F238E27FC236}">
                <a16:creationId xmlns:a16="http://schemas.microsoft.com/office/drawing/2014/main" id="{D2DB62C1-F43C-778F-8EF2-9E6526AAF10F}"/>
              </a:ext>
            </a:extLst>
          </p:cNvPr>
          <p:cNvSpPr>
            <a:spLocks noGrp="1"/>
          </p:cNvSpPr>
          <p:nvPr>
            <p:ph sz="quarter" idx="27"/>
          </p:nvPr>
        </p:nvSpPr>
        <p:spPr>
          <a:xfrm>
            <a:off x="563564" y="1447800"/>
            <a:ext cx="10002836" cy="4732338"/>
          </a:xfrm>
        </p:spPr>
        <p:txBody>
          <a:bodyPr vert="horz" lIns="91440" tIns="45720" rIns="91440" bIns="45720" rtlCol="0" anchor="t">
            <a:normAutofit/>
          </a:bodyPr>
          <a:lstStyle/>
          <a:p>
            <a:pPr algn="l">
              <a:buFont typeface="Arial" panose="020B0604020202020204" pitchFamily="34" charset="0"/>
              <a:buChar char="•"/>
            </a:pPr>
            <a:r>
              <a:rPr lang="en-US" sz="2800" b="0" i="0">
                <a:effectLst/>
                <a:latin typeface="+mj-lt"/>
                <a:cs typeface="Segoe UI"/>
              </a:rPr>
              <a:t>Learn how to write prompts for agents</a:t>
            </a:r>
          </a:p>
          <a:p>
            <a:pPr algn="l">
              <a:buFont typeface="Arial" panose="020B0604020202020204" pitchFamily="34" charset="0"/>
              <a:buChar char="•"/>
            </a:pPr>
            <a:r>
              <a:rPr lang="en-US" sz="2800" b="0" i="0">
                <a:effectLst/>
                <a:latin typeface="+mj-lt"/>
                <a:cs typeface="Segoe UI"/>
              </a:rPr>
              <a:t>Define agent routing</a:t>
            </a:r>
          </a:p>
          <a:p>
            <a:pPr>
              <a:buFont typeface="Arial,Sans-Serif" panose="020B0604020202020204" pitchFamily="34" charset="0"/>
            </a:pPr>
            <a:r>
              <a:rPr lang="en-US" sz="2800">
                <a:latin typeface="+mj-lt"/>
                <a:cs typeface="Segoe Sans Display"/>
              </a:rPr>
              <a:t>Learn how to test and debug agents, monitoring</a:t>
            </a:r>
          </a:p>
          <a:p>
            <a:pPr algn="l">
              <a:buFont typeface="Arial" panose="020B0604020202020204" pitchFamily="34" charset="0"/>
              <a:buChar char="•"/>
            </a:pPr>
            <a:r>
              <a:rPr lang="en-US" sz="2800" b="0" i="0">
                <a:effectLst/>
                <a:latin typeface="+mj-lt"/>
                <a:cs typeface="Segoe UI"/>
              </a:rPr>
              <a:t>Learn how to define API contracts for a multi-agent system</a:t>
            </a:r>
          </a:p>
        </p:txBody>
      </p:sp>
      <p:sp>
        <p:nvSpPr>
          <p:cNvPr id="5" name="Footer Placeholder 4">
            <a:extLst>
              <a:ext uri="{FF2B5EF4-FFF2-40B4-BE49-F238E27FC236}">
                <a16:creationId xmlns:a16="http://schemas.microsoft.com/office/drawing/2014/main" id="{956531AE-D32A-59D5-09DD-0DA10B461872}"/>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B8D6126E-6BCE-C9E7-050B-A332A4E41530}"/>
              </a:ext>
            </a:extLst>
          </p:cNvPr>
          <p:cNvSpPr>
            <a:spLocks noGrp="1"/>
          </p:cNvSpPr>
          <p:nvPr>
            <p:ph type="sldNum" sz="quarter" idx="30"/>
          </p:nvPr>
        </p:nvSpPr>
        <p:spPr/>
        <p:txBody>
          <a:bodyPr/>
          <a:lstStyle/>
          <a:p>
            <a:fld id="{B1356FBF-028C-F74E-A7B4-9B8ED246DD1B}" type="slidenum">
              <a:rPr lang="en-US" smtClean="0"/>
              <a:pPr/>
              <a:t>41</a:t>
            </a:fld>
            <a:endParaRPr lang="en-US"/>
          </a:p>
        </p:txBody>
      </p:sp>
    </p:spTree>
    <p:extLst>
      <p:ext uri="{BB962C8B-B14F-4D97-AF65-F5344CB8AC3E}">
        <p14:creationId xmlns:p14="http://schemas.microsoft.com/office/powerpoint/2010/main" val="66243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64D6-C92A-D64E-EAF9-BB98A1DCD6E3}"/>
              </a:ext>
            </a:extLst>
          </p:cNvPr>
          <p:cNvSpPr>
            <a:spLocks noGrp="1"/>
          </p:cNvSpPr>
          <p:nvPr>
            <p:ph type="title"/>
          </p:nvPr>
        </p:nvSpPr>
        <p:spPr/>
        <p:txBody>
          <a:bodyPr/>
          <a:lstStyle/>
          <a:p>
            <a:r>
              <a:rPr lang="en-US" dirty="0"/>
              <a:t>Prompts – Instructions for your agents</a:t>
            </a:r>
          </a:p>
        </p:txBody>
      </p:sp>
      <p:sp>
        <p:nvSpPr>
          <p:cNvPr id="5" name="Footer Placeholder 4">
            <a:extLst>
              <a:ext uri="{FF2B5EF4-FFF2-40B4-BE49-F238E27FC236}">
                <a16:creationId xmlns:a16="http://schemas.microsoft.com/office/drawing/2014/main" id="{980A5127-D609-313D-48B5-BC459148E627}"/>
              </a:ext>
            </a:extLst>
          </p:cNvPr>
          <p:cNvSpPr>
            <a:spLocks noGrp="1"/>
          </p:cNvSpPr>
          <p:nvPr>
            <p:ph type="ftr" sz="quarter" idx="29"/>
          </p:nvPr>
        </p:nvSpPr>
        <p:spPr/>
        <p:txBody>
          <a:bodyPr/>
          <a:lstStyle/>
          <a:p>
            <a:r>
              <a:rPr lang="en-US">
                <a:latin typeface="+mj-lt"/>
              </a:rPr>
              <a:t>Microsoft Fabric Community Conference 2025</a:t>
            </a:r>
          </a:p>
        </p:txBody>
      </p:sp>
      <p:sp>
        <p:nvSpPr>
          <p:cNvPr id="6" name="Slide Number Placeholder 5">
            <a:extLst>
              <a:ext uri="{FF2B5EF4-FFF2-40B4-BE49-F238E27FC236}">
                <a16:creationId xmlns:a16="http://schemas.microsoft.com/office/drawing/2014/main" id="{BF86B705-396B-32EF-2208-2AE4D0C1DFD9}"/>
              </a:ext>
            </a:extLst>
          </p:cNvPr>
          <p:cNvSpPr>
            <a:spLocks noGrp="1"/>
          </p:cNvSpPr>
          <p:nvPr>
            <p:ph type="sldNum" sz="quarter" idx="30"/>
          </p:nvPr>
        </p:nvSpPr>
        <p:spPr/>
        <p:txBody>
          <a:bodyPr/>
          <a:lstStyle/>
          <a:p>
            <a:fld id="{B1356FBF-028C-F74E-A7B4-9B8ED246DD1B}" type="slidenum">
              <a:rPr lang="en-US" smtClean="0">
                <a:latin typeface="+mj-lt"/>
              </a:rPr>
              <a:pPr/>
              <a:t>42</a:t>
            </a:fld>
            <a:endParaRPr lang="en-US">
              <a:latin typeface="+mj-lt"/>
            </a:endParaRPr>
          </a:p>
        </p:txBody>
      </p:sp>
      <p:sp>
        <p:nvSpPr>
          <p:cNvPr id="14" name="TextBox 13">
            <a:extLst>
              <a:ext uri="{FF2B5EF4-FFF2-40B4-BE49-F238E27FC236}">
                <a16:creationId xmlns:a16="http://schemas.microsoft.com/office/drawing/2014/main" id="{AFE0AC50-82CB-40AF-8C31-5828A8657C3E}"/>
              </a:ext>
            </a:extLst>
          </p:cNvPr>
          <p:cNvSpPr txBox="1"/>
          <p:nvPr/>
        </p:nvSpPr>
        <p:spPr>
          <a:xfrm>
            <a:off x="463009" y="4707999"/>
            <a:ext cx="9211568" cy="1646605"/>
          </a:xfrm>
          <a:prstGeom prst="rect">
            <a:avLst/>
          </a:prstGeom>
          <a:solidFill>
            <a:schemeClr val="bg2">
              <a:lumMod val="95000"/>
              <a:alpha val="60000"/>
            </a:schemeClr>
          </a:solidFill>
          <a:effectLst>
            <a:outerShdw blurRad="50800" dist="38100" dir="2700000" algn="tl" rotWithShape="0">
              <a:prstClr val="black">
                <a:alpha val="40000"/>
              </a:prstClr>
            </a:outerShdw>
          </a:effectLst>
        </p:spPr>
        <p:txBody>
          <a:bodyPr wrap="square" anchor="b">
            <a:noAutofit/>
          </a:bodyPr>
          <a:lstStyle/>
          <a:p>
            <a:r>
              <a:rPr lang="en-US" sz="1100" i="1" dirty="0">
                <a:latin typeface="+mj-lt"/>
              </a:rPr>
              <a:t>You are a banking transactions agent that can handle account balance enquiries and bank transfers.</a:t>
            </a:r>
          </a:p>
          <a:p>
            <a:r>
              <a:rPr lang="en-US" sz="1100" i="1" dirty="0">
                <a:latin typeface="+mj-lt"/>
              </a:rPr>
              <a:t>If the user wants to make a deposit or withdrawal or transfer, ask for the amount and the account number which they want to transfer from and to.</a:t>
            </a:r>
          </a:p>
          <a:p>
            <a:r>
              <a:rPr lang="en-US" sz="1100" i="1" dirty="0">
                <a:latin typeface="+mj-lt"/>
              </a:rPr>
              <a:t>Then call '</a:t>
            </a:r>
            <a:r>
              <a:rPr lang="en-US" sz="1100" i="1" dirty="0" err="1">
                <a:latin typeface="+mj-lt"/>
              </a:rPr>
              <a:t>bank_transfer</a:t>
            </a:r>
            <a:r>
              <a:rPr lang="en-US" sz="1100" i="1" dirty="0">
                <a:latin typeface="+mj-lt"/>
              </a:rPr>
              <a:t>' tool with </a:t>
            </a:r>
            <a:r>
              <a:rPr lang="en-US" sz="1100" i="1" dirty="0" err="1">
                <a:latin typeface="+mj-lt"/>
              </a:rPr>
              <a:t>toAccount</a:t>
            </a:r>
            <a:r>
              <a:rPr lang="en-US" sz="1100" i="1" dirty="0">
                <a:latin typeface="+mj-lt"/>
              </a:rPr>
              <a:t>, </a:t>
            </a:r>
            <a:r>
              <a:rPr lang="en-US" sz="1100" i="1" dirty="0" err="1">
                <a:latin typeface="+mj-lt"/>
              </a:rPr>
              <a:t>fromAccount</a:t>
            </a:r>
            <a:r>
              <a:rPr lang="en-US" sz="1100" i="1" dirty="0">
                <a:latin typeface="+mj-lt"/>
              </a:rPr>
              <a:t>, and amount values.</a:t>
            </a:r>
          </a:p>
          <a:p>
            <a:r>
              <a:rPr lang="en-US" sz="1100" i="1" dirty="0">
                <a:latin typeface="+mj-lt"/>
              </a:rPr>
              <a:t>Make sure you confirm the transaction details with the user before calling the '</a:t>
            </a:r>
            <a:r>
              <a:rPr lang="en-US" sz="1100" i="1" dirty="0" err="1">
                <a:latin typeface="+mj-lt"/>
              </a:rPr>
              <a:t>bank_transfer</a:t>
            </a:r>
            <a:r>
              <a:rPr lang="en-US" sz="1100" i="1" dirty="0">
                <a:latin typeface="+mj-lt"/>
              </a:rPr>
              <a:t>' tool then call '</a:t>
            </a:r>
            <a:r>
              <a:rPr lang="en-US" sz="1100" i="1" dirty="0" err="1">
                <a:latin typeface="+mj-lt"/>
              </a:rPr>
              <a:t>bank_transfer</a:t>
            </a:r>
            <a:r>
              <a:rPr lang="en-US" sz="1100" i="1" dirty="0">
                <a:latin typeface="+mj-lt"/>
              </a:rPr>
              <a:t>' tool with these values.</a:t>
            </a:r>
          </a:p>
          <a:p>
            <a:r>
              <a:rPr lang="en-US" sz="1100" i="1" dirty="0">
                <a:latin typeface="+mj-lt"/>
              </a:rPr>
              <a:t>If the user wants to know transaction history, ask for the start and end date, and call '</a:t>
            </a:r>
            <a:r>
              <a:rPr lang="en-US" sz="1100" i="1" dirty="0" err="1">
                <a:latin typeface="+mj-lt"/>
              </a:rPr>
              <a:t>get_transaction_history</a:t>
            </a:r>
            <a:r>
              <a:rPr lang="en-US" sz="1100" i="1" dirty="0">
                <a:latin typeface="+mj-lt"/>
              </a:rPr>
              <a:t>' tool with these values.</a:t>
            </a:r>
          </a:p>
          <a:p>
            <a:r>
              <a:rPr lang="en-US" sz="1100" i="1" dirty="0">
                <a:latin typeface="+mj-lt"/>
              </a:rPr>
              <a:t>If the user needs general help, transfer to '</a:t>
            </a:r>
            <a:r>
              <a:rPr lang="en-US" sz="1100" i="1" dirty="0" err="1">
                <a:latin typeface="+mj-lt"/>
              </a:rPr>
              <a:t>customer_support</a:t>
            </a:r>
            <a:r>
              <a:rPr lang="en-US" sz="1100" i="1" dirty="0">
                <a:latin typeface="+mj-lt"/>
              </a:rPr>
              <a:t>' for help.</a:t>
            </a:r>
          </a:p>
          <a:p>
            <a:r>
              <a:rPr lang="en-US" sz="1100" i="1" dirty="0">
                <a:latin typeface="+mj-lt"/>
              </a:rPr>
              <a:t>You MUST respond with the repayment amounts before transferring to another agent.</a:t>
            </a:r>
          </a:p>
        </p:txBody>
      </p:sp>
      <p:sp>
        <p:nvSpPr>
          <p:cNvPr id="16" name="TextBox 15">
            <a:extLst>
              <a:ext uri="{FF2B5EF4-FFF2-40B4-BE49-F238E27FC236}">
                <a16:creationId xmlns:a16="http://schemas.microsoft.com/office/drawing/2014/main" id="{9E9C070E-2079-0495-F7B0-7B1974512D70}"/>
              </a:ext>
            </a:extLst>
          </p:cNvPr>
          <p:cNvSpPr txBox="1"/>
          <p:nvPr/>
        </p:nvSpPr>
        <p:spPr>
          <a:xfrm>
            <a:off x="463009" y="4707999"/>
            <a:ext cx="3866508" cy="369332"/>
          </a:xfrm>
          <a:prstGeom prst="rect">
            <a:avLst/>
          </a:prstGeom>
          <a:noFill/>
        </p:spPr>
        <p:txBody>
          <a:bodyPr wrap="none" rtlCol="0">
            <a:spAutoFit/>
          </a:bodyPr>
          <a:lstStyle/>
          <a:p>
            <a:r>
              <a:rPr lang="en-US" dirty="0">
                <a:solidFill>
                  <a:srgbClr val="286BD1"/>
                </a:solidFill>
                <a:latin typeface="+mj-lt"/>
              </a:rPr>
              <a:t>Example: Transactions Agent Prompt</a:t>
            </a:r>
          </a:p>
        </p:txBody>
      </p:sp>
      <p:sp>
        <p:nvSpPr>
          <p:cNvPr id="17" name="Rectangle 5">
            <a:extLst>
              <a:ext uri="{FF2B5EF4-FFF2-40B4-BE49-F238E27FC236}">
                <a16:creationId xmlns:a16="http://schemas.microsoft.com/office/drawing/2014/main" id="{487DB1B4-E859-9F2C-B05A-6F7782DED629}"/>
              </a:ext>
            </a:extLst>
          </p:cNvPr>
          <p:cNvSpPr>
            <a:spLocks noGrp="1" noChangeArrowheads="1"/>
          </p:cNvSpPr>
          <p:nvPr>
            <p:ph sz="quarter" idx="27"/>
          </p:nvPr>
        </p:nvSpPr>
        <p:spPr bwMode="auto">
          <a:xfrm>
            <a:off x="293676" y="1493465"/>
            <a:ext cx="11604647"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en-US" sz="1600" b="1" dirty="0">
                <a:latin typeface="+mj-lt"/>
              </a:rPr>
              <a:t>Prompts</a:t>
            </a:r>
            <a:r>
              <a:rPr lang="en-US" sz="1600" dirty="0">
                <a:latin typeface="+mj-lt"/>
              </a:rPr>
              <a:t> serve as a set of instructions or inputs provided to guide an agent's behavior. It helps the agent understand the context, determine appropriate actions (tool calling, passing to other agents) and generate relevant outputs related to the agent’s purpose. </a:t>
            </a:r>
          </a:p>
          <a:p>
            <a:pPr marL="0" indent="0" eaLnBrk="0" fontAlgn="base" hangingPunct="0">
              <a:lnSpc>
                <a:spcPct val="100000"/>
              </a:lnSpc>
              <a:spcBef>
                <a:spcPct val="0"/>
              </a:spcBef>
              <a:spcAft>
                <a:spcPct val="0"/>
              </a:spcAft>
              <a:buNone/>
            </a:pPr>
            <a:endParaRPr kumimoji="0" lang="en-US" altLang="en-US" sz="1600" b="1" i="0" u="none" strike="noStrike" cap="none" normalizeH="0" baseline="0" dirty="0">
              <a:ln>
                <a:noFill/>
              </a:ln>
              <a:solidFill>
                <a:schemeClr val="tx1"/>
              </a:solidFill>
              <a:effectLst/>
              <a:latin typeface="+mj-lt"/>
            </a:endParaRP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accent2"/>
                </a:solidFill>
                <a:effectLst/>
                <a:latin typeface="+mj-lt"/>
              </a:rPr>
              <a:t>Define agent roles</a:t>
            </a:r>
            <a:r>
              <a:rPr lang="en-US" altLang="en-US" sz="1600" b="1" dirty="0">
                <a:solidFill>
                  <a:schemeClr val="accent2"/>
                </a:solidFill>
                <a:latin typeface="+mj-lt"/>
              </a:rPr>
              <a:t>. </a:t>
            </a:r>
            <a:r>
              <a:rPr kumimoji="0" lang="en-US" altLang="en-US" sz="1600" b="0" i="0" u="none" strike="noStrike" cap="none" normalizeH="0" baseline="0" dirty="0">
                <a:ln>
                  <a:noFill/>
                </a:ln>
                <a:solidFill>
                  <a:schemeClr val="tx1"/>
                </a:solidFill>
                <a:effectLst/>
                <a:latin typeface="+mj-lt"/>
              </a:rPr>
              <a:t>Assign specific responsibilities to each agent to ensure organized collaboration.​</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accent2"/>
                </a:solidFill>
                <a:effectLst/>
                <a:latin typeface="+mj-lt"/>
              </a:rPr>
              <a:t>Give contextual instructions</a:t>
            </a:r>
            <a:r>
              <a:rPr lang="en-US" altLang="en-US" sz="1600" b="1" dirty="0">
                <a:solidFill>
                  <a:schemeClr val="accent2"/>
                </a:solidFill>
                <a:latin typeface="+mj-lt"/>
              </a:rPr>
              <a:t>. </a:t>
            </a:r>
            <a:r>
              <a:rPr kumimoji="0" lang="en-US" altLang="en-US" sz="1600" b="0" i="0" u="none" strike="noStrike" cap="none" normalizeH="0" baseline="0" dirty="0">
                <a:ln>
                  <a:noFill/>
                </a:ln>
                <a:solidFill>
                  <a:schemeClr val="tx1"/>
                </a:solidFill>
                <a:effectLst/>
                <a:latin typeface="+mj-lt"/>
              </a:rPr>
              <a:t>Offer background information and constraints to guide agent interactions effectively.​</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accent2"/>
                </a:solidFill>
                <a:effectLst/>
                <a:latin typeface="+mj-lt"/>
              </a:rPr>
              <a:t>Interaction protocols. </a:t>
            </a:r>
            <a:r>
              <a:rPr kumimoji="0" lang="en-US" altLang="en-US" sz="1600" b="0" i="0" u="none" strike="noStrike" cap="none" normalizeH="0" baseline="0" dirty="0">
                <a:ln>
                  <a:noFill/>
                </a:ln>
                <a:solidFill>
                  <a:schemeClr val="tx1"/>
                </a:solidFill>
                <a:effectLst/>
                <a:latin typeface="+mj-lt"/>
              </a:rPr>
              <a:t>Detail how agents should communicate and share information to maintain coherence.​</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accent2"/>
                </a:solidFill>
                <a:effectLst/>
                <a:latin typeface="+mj-lt"/>
              </a:rPr>
              <a:t>Set clear objectives</a:t>
            </a:r>
            <a:r>
              <a:rPr lang="en-US" altLang="en-US" sz="1600" b="1" dirty="0">
                <a:solidFill>
                  <a:schemeClr val="accent2"/>
                </a:solidFill>
                <a:latin typeface="+mj-lt"/>
              </a:rPr>
              <a:t>. </a:t>
            </a:r>
            <a:r>
              <a:rPr kumimoji="0" lang="en-US" altLang="en-US" sz="1600" b="0" i="0" u="none" strike="noStrike" cap="none" normalizeH="0" baseline="0" dirty="0">
                <a:ln>
                  <a:noFill/>
                </a:ln>
                <a:solidFill>
                  <a:schemeClr val="tx1"/>
                </a:solidFill>
                <a:effectLst/>
                <a:latin typeface="+mj-lt"/>
              </a:rPr>
              <a:t>Articulate the goals each agent should achieve to align their efforts with the overall task.​</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accent2"/>
                </a:solidFill>
                <a:effectLst/>
                <a:latin typeface="+mj-lt"/>
              </a:rPr>
              <a:t>Provide examples. </a:t>
            </a:r>
            <a:r>
              <a:rPr kumimoji="0" lang="en-US" altLang="en-US" sz="1600" b="0" i="0" u="none" strike="noStrike" cap="none" normalizeH="0" baseline="0" dirty="0">
                <a:ln>
                  <a:noFill/>
                </a:ln>
                <a:solidFill>
                  <a:schemeClr val="tx1"/>
                </a:solidFill>
                <a:effectLst/>
                <a:latin typeface="+mj-lt"/>
              </a:rPr>
              <a:t>Use sample scenarios to illustrate desired behaviors and outcomes for better understanding.​</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accent2"/>
                </a:solidFill>
                <a:effectLst/>
                <a:latin typeface="+mj-lt"/>
              </a:rPr>
              <a:t>Anticipate edge cases.</a:t>
            </a:r>
            <a:r>
              <a:rPr kumimoji="0" lang="en-US" altLang="en-US" sz="1600" b="1" i="0" u="none" strike="noStrike" cap="none" normalizeH="0" baseline="0" dirty="0">
                <a:ln>
                  <a:noFill/>
                </a:ln>
                <a:solidFill>
                  <a:schemeClr val="tx1"/>
                </a:solidFill>
                <a:effectLst/>
                <a:latin typeface="+mj-lt"/>
              </a:rPr>
              <a:t> </a:t>
            </a:r>
            <a:r>
              <a:rPr kumimoji="0" lang="en-US" altLang="en-US" sz="1600" b="0" i="0" u="none" strike="noStrike" cap="none" normalizeH="0" baseline="0" dirty="0">
                <a:ln>
                  <a:noFill/>
                </a:ln>
                <a:solidFill>
                  <a:schemeClr val="tx1"/>
                </a:solidFill>
                <a:effectLst/>
                <a:latin typeface="+mj-lt"/>
              </a:rPr>
              <a:t>Prepare agents to handle exceptions and unexpected inputs gracefully.​</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accent2"/>
                </a:solidFill>
                <a:effectLst/>
                <a:latin typeface="+mj-lt"/>
              </a:rPr>
              <a:t>Iterate and test. </a:t>
            </a:r>
            <a:r>
              <a:rPr kumimoji="0" lang="en-US" altLang="en-US" sz="1600" b="0" i="0" u="none" strike="noStrike" cap="none" normalizeH="0" baseline="0" dirty="0">
                <a:ln>
                  <a:noFill/>
                </a:ln>
                <a:solidFill>
                  <a:schemeClr val="tx1"/>
                </a:solidFill>
                <a:effectLst/>
                <a:latin typeface="+mj-lt"/>
              </a:rPr>
              <a:t>Continuously refine prompts based on testing to enhance agent performance and reliability.</a:t>
            </a:r>
          </a:p>
        </p:txBody>
      </p:sp>
    </p:spTree>
    <p:extLst>
      <p:ext uri="{BB962C8B-B14F-4D97-AF65-F5344CB8AC3E}">
        <p14:creationId xmlns:p14="http://schemas.microsoft.com/office/powerpoint/2010/main" val="389483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2E8CCA42-84EC-8015-CA2A-5A5558FD29C2}"/>
              </a:ext>
            </a:extLst>
          </p:cNvPr>
          <p:cNvSpPr/>
          <p:nvPr/>
        </p:nvSpPr>
        <p:spPr>
          <a:xfrm>
            <a:off x="6723934" y="1088963"/>
            <a:ext cx="4337825" cy="3814802"/>
          </a:xfrm>
          <a:prstGeom prst="rect">
            <a:avLst/>
          </a:prstGeom>
          <a:solidFill>
            <a:srgbClr val="F9F9F9">
              <a:alpha val="60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a:extLst>
              <a:ext uri="{FF2B5EF4-FFF2-40B4-BE49-F238E27FC236}">
                <a16:creationId xmlns:a16="http://schemas.microsoft.com/office/drawing/2014/main" id="{A1838EAE-7BC1-D507-9521-ADBADC8A3FCA}"/>
              </a:ext>
            </a:extLst>
          </p:cNvPr>
          <p:cNvSpPr>
            <a:spLocks noGrp="1"/>
          </p:cNvSpPr>
          <p:nvPr>
            <p:ph type="title"/>
          </p:nvPr>
        </p:nvSpPr>
        <p:spPr/>
        <p:txBody>
          <a:bodyPr/>
          <a:lstStyle/>
          <a:p>
            <a:r>
              <a:rPr lang="en-US" dirty="0"/>
              <a:t>Routing</a:t>
            </a:r>
          </a:p>
        </p:txBody>
      </p:sp>
      <p:sp>
        <p:nvSpPr>
          <p:cNvPr id="3" name="Content Placeholder 2">
            <a:extLst>
              <a:ext uri="{FF2B5EF4-FFF2-40B4-BE49-F238E27FC236}">
                <a16:creationId xmlns:a16="http://schemas.microsoft.com/office/drawing/2014/main" id="{4CE485C8-F8BF-E096-B0AD-E96931E6703B}"/>
              </a:ext>
            </a:extLst>
          </p:cNvPr>
          <p:cNvSpPr>
            <a:spLocks noGrp="1"/>
          </p:cNvSpPr>
          <p:nvPr>
            <p:ph sz="quarter" idx="27"/>
          </p:nvPr>
        </p:nvSpPr>
        <p:spPr>
          <a:xfrm>
            <a:off x="563564" y="1447800"/>
            <a:ext cx="5557802" cy="4732338"/>
          </a:xfrm>
        </p:spPr>
        <p:txBody>
          <a:bodyPr>
            <a:normAutofit/>
          </a:bodyPr>
          <a:lstStyle/>
          <a:p>
            <a:pPr marL="0" indent="0">
              <a:buNone/>
            </a:pPr>
            <a:r>
              <a:rPr lang="en-US" b="1" dirty="0">
                <a:latin typeface="+mj-lt"/>
              </a:rPr>
              <a:t>Routing</a:t>
            </a:r>
            <a:r>
              <a:rPr lang="en-US" dirty="0">
                <a:latin typeface="+mj-lt"/>
              </a:rPr>
              <a:t> directs the flow of information and control between agents in a workflow, ensuring each agent receives appropriate inputs for cohesive system operation.​ </a:t>
            </a:r>
          </a:p>
          <a:p>
            <a:pPr marL="0" indent="0">
              <a:buNone/>
            </a:pPr>
            <a:endParaRPr lang="en-US" dirty="0">
              <a:latin typeface="+mj-lt"/>
            </a:endParaRPr>
          </a:p>
          <a:p>
            <a:pPr marL="0" indent="0">
              <a:buNone/>
            </a:pPr>
            <a:r>
              <a:rPr lang="en-US" dirty="0">
                <a:latin typeface="+mj-lt"/>
              </a:rPr>
              <a:t>It facilitates task division among specialized agents in multi-agent systems for efficient collaboration.</a:t>
            </a:r>
          </a:p>
          <a:p>
            <a:endParaRPr lang="en-US" dirty="0">
              <a:latin typeface="+mj-lt"/>
            </a:endParaRPr>
          </a:p>
          <a:p>
            <a:r>
              <a:rPr lang="en-US" dirty="0">
                <a:latin typeface="+mj-lt"/>
              </a:rPr>
              <a:t>Define functions to determine the next agent based on the current state or input.​</a:t>
            </a:r>
          </a:p>
          <a:p>
            <a:r>
              <a:rPr lang="en-US" dirty="0">
                <a:latin typeface="+mj-lt"/>
              </a:rPr>
              <a:t>Use these functions to establish edges between nodes (agents) in the workflow graph.​</a:t>
            </a:r>
          </a:p>
          <a:p>
            <a:endParaRPr lang="en-US" dirty="0">
              <a:latin typeface="+mj-lt"/>
            </a:endParaRPr>
          </a:p>
        </p:txBody>
      </p:sp>
      <p:sp>
        <p:nvSpPr>
          <p:cNvPr id="5" name="Footer Placeholder 4">
            <a:extLst>
              <a:ext uri="{FF2B5EF4-FFF2-40B4-BE49-F238E27FC236}">
                <a16:creationId xmlns:a16="http://schemas.microsoft.com/office/drawing/2014/main" id="{4C4792D2-2ACD-848F-F061-921260E589A2}"/>
              </a:ext>
            </a:extLst>
          </p:cNvPr>
          <p:cNvSpPr>
            <a:spLocks noGrp="1"/>
          </p:cNvSpPr>
          <p:nvPr>
            <p:ph type="ftr" sz="quarter" idx="29"/>
          </p:nvPr>
        </p:nvSpPr>
        <p:spPr/>
        <p:txBody>
          <a:bodyPr/>
          <a:lstStyle/>
          <a:p>
            <a:r>
              <a:rPr lang="en-US">
                <a:latin typeface="+mj-lt"/>
              </a:rPr>
              <a:t>Microsoft Fabric Community Conference 2025</a:t>
            </a:r>
          </a:p>
        </p:txBody>
      </p:sp>
      <p:sp>
        <p:nvSpPr>
          <p:cNvPr id="6" name="Slide Number Placeholder 5">
            <a:extLst>
              <a:ext uri="{FF2B5EF4-FFF2-40B4-BE49-F238E27FC236}">
                <a16:creationId xmlns:a16="http://schemas.microsoft.com/office/drawing/2014/main" id="{1E570E74-A0EA-DA53-5AF6-B78CD90E88C1}"/>
              </a:ext>
            </a:extLst>
          </p:cNvPr>
          <p:cNvSpPr>
            <a:spLocks noGrp="1"/>
          </p:cNvSpPr>
          <p:nvPr>
            <p:ph type="sldNum" sz="quarter" idx="30"/>
          </p:nvPr>
        </p:nvSpPr>
        <p:spPr/>
        <p:txBody>
          <a:bodyPr/>
          <a:lstStyle/>
          <a:p>
            <a:fld id="{B1356FBF-028C-F74E-A7B4-9B8ED246DD1B}" type="slidenum">
              <a:rPr lang="en-US" smtClean="0">
                <a:latin typeface="+mj-lt"/>
              </a:rPr>
              <a:pPr/>
              <a:t>43</a:t>
            </a:fld>
            <a:endParaRPr lang="en-US">
              <a:latin typeface="+mj-lt"/>
            </a:endParaRPr>
          </a:p>
        </p:txBody>
      </p:sp>
      <p:sp>
        <p:nvSpPr>
          <p:cNvPr id="8" name="Oval 7">
            <a:extLst>
              <a:ext uri="{FF2B5EF4-FFF2-40B4-BE49-F238E27FC236}">
                <a16:creationId xmlns:a16="http://schemas.microsoft.com/office/drawing/2014/main" id="{D57B7031-69A0-75D9-7437-C8B5D655B8A5}"/>
              </a:ext>
            </a:extLst>
          </p:cNvPr>
          <p:cNvSpPr/>
          <p:nvPr/>
        </p:nvSpPr>
        <p:spPr>
          <a:xfrm>
            <a:off x="8618527" y="2325484"/>
            <a:ext cx="548640" cy="54864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 name="Oval 8">
            <a:extLst>
              <a:ext uri="{FF2B5EF4-FFF2-40B4-BE49-F238E27FC236}">
                <a16:creationId xmlns:a16="http://schemas.microsoft.com/office/drawing/2014/main" id="{69B84A3E-CEF9-65E4-7B78-6EC69B3787FB}"/>
              </a:ext>
            </a:extLst>
          </p:cNvPr>
          <p:cNvSpPr/>
          <p:nvPr/>
        </p:nvSpPr>
        <p:spPr>
          <a:xfrm>
            <a:off x="7709234" y="3819878"/>
            <a:ext cx="548640" cy="548640"/>
          </a:xfrm>
          <a:prstGeom prst="ellipse">
            <a:avLst/>
          </a:prstGeom>
          <a:solidFill>
            <a:srgbClr val="8DC8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0" name="Straight Arrow Connector 9">
            <a:extLst>
              <a:ext uri="{FF2B5EF4-FFF2-40B4-BE49-F238E27FC236}">
                <a16:creationId xmlns:a16="http://schemas.microsoft.com/office/drawing/2014/main" id="{68B3C53D-5111-41DD-DC9A-8C51409B4D6B}"/>
              </a:ext>
            </a:extLst>
          </p:cNvPr>
          <p:cNvCxnSpPr>
            <a:cxnSpLocks/>
          </p:cNvCxnSpPr>
          <p:nvPr/>
        </p:nvCxnSpPr>
        <p:spPr>
          <a:xfrm>
            <a:off x="8892847" y="1503111"/>
            <a:ext cx="0" cy="8223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Diamond 10">
            <a:extLst>
              <a:ext uri="{FF2B5EF4-FFF2-40B4-BE49-F238E27FC236}">
                <a16:creationId xmlns:a16="http://schemas.microsoft.com/office/drawing/2014/main" id="{BD53E66C-1CF0-D116-3532-FF895BD116D0}"/>
              </a:ext>
            </a:extLst>
          </p:cNvPr>
          <p:cNvSpPr/>
          <p:nvPr/>
        </p:nvSpPr>
        <p:spPr>
          <a:xfrm>
            <a:off x="8618527" y="3373949"/>
            <a:ext cx="548640" cy="548640"/>
          </a:xfrm>
          <a:prstGeom prst="diamond">
            <a:avLst/>
          </a:prstGeom>
          <a:solidFill>
            <a:srgbClr val="BA3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3" name="Straight Arrow Connector 12">
            <a:extLst>
              <a:ext uri="{FF2B5EF4-FFF2-40B4-BE49-F238E27FC236}">
                <a16:creationId xmlns:a16="http://schemas.microsoft.com/office/drawing/2014/main" id="{F2489EC0-93E7-AFF5-A20F-CB3875DA330B}"/>
              </a:ext>
            </a:extLst>
          </p:cNvPr>
          <p:cNvCxnSpPr>
            <a:cxnSpLocks/>
            <a:stCxn id="11" idx="1"/>
            <a:endCxn id="9" idx="7"/>
          </p:cNvCxnSpPr>
          <p:nvPr/>
        </p:nvCxnSpPr>
        <p:spPr>
          <a:xfrm flipH="1">
            <a:off x="8177528" y="3648269"/>
            <a:ext cx="440999" cy="2519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40A8A97-7ACE-ABF1-64B6-AA7C055EE4C7}"/>
              </a:ext>
            </a:extLst>
          </p:cNvPr>
          <p:cNvCxnSpPr>
            <a:cxnSpLocks/>
            <a:stCxn id="11" idx="3"/>
            <a:endCxn id="15" idx="1"/>
          </p:cNvCxnSpPr>
          <p:nvPr/>
        </p:nvCxnSpPr>
        <p:spPr>
          <a:xfrm>
            <a:off x="9167167" y="3648269"/>
            <a:ext cx="440998" cy="2519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439C049-BDA3-78F7-456D-DEBB6A325407}"/>
              </a:ext>
            </a:extLst>
          </p:cNvPr>
          <p:cNvSpPr/>
          <p:nvPr/>
        </p:nvSpPr>
        <p:spPr>
          <a:xfrm>
            <a:off x="9527819" y="3819878"/>
            <a:ext cx="548640" cy="54864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Rectangle 18">
            <a:extLst>
              <a:ext uri="{FF2B5EF4-FFF2-40B4-BE49-F238E27FC236}">
                <a16:creationId xmlns:a16="http://schemas.microsoft.com/office/drawing/2014/main" id="{3C68E6B1-0A37-A5C6-2285-D901391E00C4}"/>
              </a:ext>
            </a:extLst>
          </p:cNvPr>
          <p:cNvSpPr/>
          <p:nvPr/>
        </p:nvSpPr>
        <p:spPr>
          <a:xfrm>
            <a:off x="7583672" y="3127944"/>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Action 2</a:t>
            </a:r>
          </a:p>
        </p:txBody>
      </p:sp>
      <p:sp>
        <p:nvSpPr>
          <p:cNvPr id="20" name="Rectangle 19">
            <a:extLst>
              <a:ext uri="{FF2B5EF4-FFF2-40B4-BE49-F238E27FC236}">
                <a16:creationId xmlns:a16="http://schemas.microsoft.com/office/drawing/2014/main" id="{F8DF722B-C3F2-977A-C909-9C64FFA914DC}"/>
              </a:ext>
            </a:extLst>
          </p:cNvPr>
          <p:cNvSpPr/>
          <p:nvPr/>
        </p:nvSpPr>
        <p:spPr>
          <a:xfrm>
            <a:off x="8698873" y="3135520"/>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Action 3</a:t>
            </a:r>
          </a:p>
        </p:txBody>
      </p:sp>
      <p:sp>
        <p:nvSpPr>
          <p:cNvPr id="21" name="Rectangle 20">
            <a:extLst>
              <a:ext uri="{FF2B5EF4-FFF2-40B4-BE49-F238E27FC236}">
                <a16:creationId xmlns:a16="http://schemas.microsoft.com/office/drawing/2014/main" id="{1AD3ECD0-04E8-53B6-851C-91088290E0E5}"/>
              </a:ext>
            </a:extLst>
          </p:cNvPr>
          <p:cNvSpPr/>
          <p:nvPr/>
        </p:nvSpPr>
        <p:spPr>
          <a:xfrm>
            <a:off x="7583672" y="1939087"/>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Agent “A”</a:t>
            </a:r>
          </a:p>
        </p:txBody>
      </p:sp>
      <p:sp>
        <p:nvSpPr>
          <p:cNvPr id="22" name="Rectangle 21">
            <a:extLst>
              <a:ext uri="{FF2B5EF4-FFF2-40B4-BE49-F238E27FC236}">
                <a16:creationId xmlns:a16="http://schemas.microsoft.com/office/drawing/2014/main" id="{AB9CC9C3-42CE-2311-8DD5-C0C0199E77A4}"/>
              </a:ext>
            </a:extLst>
          </p:cNvPr>
          <p:cNvSpPr/>
          <p:nvPr/>
        </p:nvSpPr>
        <p:spPr>
          <a:xfrm>
            <a:off x="7250174" y="4054785"/>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Tool</a:t>
            </a:r>
          </a:p>
        </p:txBody>
      </p:sp>
      <p:sp>
        <p:nvSpPr>
          <p:cNvPr id="23" name="Rectangle 22">
            <a:extLst>
              <a:ext uri="{FF2B5EF4-FFF2-40B4-BE49-F238E27FC236}">
                <a16:creationId xmlns:a16="http://schemas.microsoft.com/office/drawing/2014/main" id="{8FA23DA7-797A-80C7-DE07-8B57CFC7A5E9}"/>
              </a:ext>
            </a:extLst>
          </p:cNvPr>
          <p:cNvSpPr/>
          <p:nvPr/>
        </p:nvSpPr>
        <p:spPr>
          <a:xfrm>
            <a:off x="9059204" y="4075120"/>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Agent “B”</a:t>
            </a:r>
          </a:p>
        </p:txBody>
      </p:sp>
      <p:sp>
        <p:nvSpPr>
          <p:cNvPr id="25" name="Rectangle 24">
            <a:extLst>
              <a:ext uri="{FF2B5EF4-FFF2-40B4-BE49-F238E27FC236}">
                <a16:creationId xmlns:a16="http://schemas.microsoft.com/office/drawing/2014/main" id="{71A071EF-21EC-AD4E-9C7D-72322EB940D4}"/>
              </a:ext>
            </a:extLst>
          </p:cNvPr>
          <p:cNvSpPr/>
          <p:nvPr/>
        </p:nvSpPr>
        <p:spPr>
          <a:xfrm>
            <a:off x="8148315" y="841791"/>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Start</a:t>
            </a:r>
          </a:p>
        </p:txBody>
      </p:sp>
      <p:cxnSp>
        <p:nvCxnSpPr>
          <p:cNvPr id="26" name="Connector: Elbow 25">
            <a:extLst>
              <a:ext uri="{FF2B5EF4-FFF2-40B4-BE49-F238E27FC236}">
                <a16:creationId xmlns:a16="http://schemas.microsoft.com/office/drawing/2014/main" id="{6B975A41-B523-1122-49E0-B8DF6636CF56}"/>
              </a:ext>
            </a:extLst>
          </p:cNvPr>
          <p:cNvCxnSpPr>
            <a:cxnSpLocks/>
            <a:stCxn id="9" idx="2"/>
            <a:endCxn id="8" idx="2"/>
          </p:cNvCxnSpPr>
          <p:nvPr/>
        </p:nvCxnSpPr>
        <p:spPr>
          <a:xfrm rot="10800000" flipH="1">
            <a:off x="7709233" y="2599804"/>
            <a:ext cx="909293" cy="1494394"/>
          </a:xfrm>
          <a:prstGeom prst="bentConnector3">
            <a:avLst>
              <a:gd name="adj1" fmla="val -2514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EACD6B0-8B62-6817-682E-5CA081578894}"/>
              </a:ext>
            </a:extLst>
          </p:cNvPr>
          <p:cNvCxnSpPr>
            <a:cxnSpLocks/>
            <a:endCxn id="8" idx="3"/>
          </p:cNvCxnSpPr>
          <p:nvPr/>
        </p:nvCxnSpPr>
        <p:spPr>
          <a:xfrm rot="16200000" flipV="1">
            <a:off x="8401458" y="3091193"/>
            <a:ext cx="690396" cy="95565"/>
          </a:xfrm>
          <a:prstGeom prst="bentConnector3">
            <a:avLst>
              <a:gd name="adj1" fmla="val 5000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6B96083-EE42-193C-0FED-D7022462672B}"/>
              </a:ext>
            </a:extLst>
          </p:cNvPr>
          <p:cNvCxnSpPr>
            <a:cxnSpLocks/>
            <a:stCxn id="8" idx="5"/>
          </p:cNvCxnSpPr>
          <p:nvPr/>
        </p:nvCxnSpPr>
        <p:spPr>
          <a:xfrm rot="5400000">
            <a:off x="8704118" y="3101473"/>
            <a:ext cx="690398" cy="75009"/>
          </a:xfrm>
          <a:prstGeom prst="bentConnector3">
            <a:avLst>
              <a:gd name="adj1" fmla="val 5000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Diamond 39">
            <a:extLst>
              <a:ext uri="{FF2B5EF4-FFF2-40B4-BE49-F238E27FC236}">
                <a16:creationId xmlns:a16="http://schemas.microsoft.com/office/drawing/2014/main" id="{78CBEDA6-01DF-CD49-6C14-9356A2F374B7}"/>
              </a:ext>
            </a:extLst>
          </p:cNvPr>
          <p:cNvSpPr/>
          <p:nvPr/>
        </p:nvSpPr>
        <p:spPr>
          <a:xfrm>
            <a:off x="10202022" y="2586880"/>
            <a:ext cx="548640" cy="548640"/>
          </a:xfrm>
          <a:prstGeom prst="diamond">
            <a:avLst/>
          </a:prstGeom>
          <a:solidFill>
            <a:srgbClr val="BA3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ectangle 40">
            <a:extLst>
              <a:ext uri="{FF2B5EF4-FFF2-40B4-BE49-F238E27FC236}">
                <a16:creationId xmlns:a16="http://schemas.microsoft.com/office/drawing/2014/main" id="{24630FB3-CDA8-4357-46FF-C21AFB45DCB4}"/>
              </a:ext>
            </a:extLst>
          </p:cNvPr>
          <p:cNvSpPr/>
          <p:nvPr/>
        </p:nvSpPr>
        <p:spPr>
          <a:xfrm>
            <a:off x="7657512" y="2594096"/>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Action 1</a:t>
            </a:r>
          </a:p>
        </p:txBody>
      </p:sp>
      <p:cxnSp>
        <p:nvCxnSpPr>
          <p:cNvPr id="42" name="Connector: Elbow 41">
            <a:extLst>
              <a:ext uri="{FF2B5EF4-FFF2-40B4-BE49-F238E27FC236}">
                <a16:creationId xmlns:a16="http://schemas.microsoft.com/office/drawing/2014/main" id="{1C5A8F99-12A6-2DCF-C3D5-CE0B964AF620}"/>
              </a:ext>
            </a:extLst>
          </p:cNvPr>
          <p:cNvCxnSpPr>
            <a:cxnSpLocks/>
            <a:stCxn id="15" idx="6"/>
            <a:endCxn id="40" idx="2"/>
          </p:cNvCxnSpPr>
          <p:nvPr/>
        </p:nvCxnSpPr>
        <p:spPr>
          <a:xfrm flipV="1">
            <a:off x="10076459" y="3135520"/>
            <a:ext cx="399883" cy="958678"/>
          </a:xfrm>
          <a:prstGeom prst="bentConnector2">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265A9FC-B872-CC6E-DD3A-FE589319A35A}"/>
              </a:ext>
            </a:extLst>
          </p:cNvPr>
          <p:cNvCxnSpPr>
            <a:cxnSpLocks/>
            <a:stCxn id="40" idx="1"/>
            <a:endCxn id="15" idx="7"/>
          </p:cNvCxnSpPr>
          <p:nvPr/>
        </p:nvCxnSpPr>
        <p:spPr>
          <a:xfrm rot="10800000" flipV="1">
            <a:off x="9996114" y="2861200"/>
            <a:ext cx="205909" cy="1039024"/>
          </a:xfrm>
          <a:prstGeom prst="bentConnector2">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4B03BA2B-F05B-31BF-6CC9-CA412445E5D0}"/>
              </a:ext>
            </a:extLst>
          </p:cNvPr>
          <p:cNvCxnSpPr>
            <a:cxnSpLocks/>
            <a:stCxn id="40" idx="0"/>
            <a:endCxn id="8" idx="6"/>
          </p:cNvCxnSpPr>
          <p:nvPr/>
        </p:nvCxnSpPr>
        <p:spPr>
          <a:xfrm rot="16200000" flipH="1" flipV="1">
            <a:off x="9815293" y="1938754"/>
            <a:ext cx="12924" cy="1309175"/>
          </a:xfrm>
          <a:prstGeom prst="bentConnector4">
            <a:avLst>
              <a:gd name="adj1" fmla="val -1768802"/>
              <a:gd name="adj2" fmla="val 60477"/>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35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9B1D-C399-7663-259D-DC8CCF8F7114}"/>
              </a:ext>
            </a:extLst>
          </p:cNvPr>
          <p:cNvSpPr>
            <a:spLocks noGrp="1"/>
          </p:cNvSpPr>
          <p:nvPr>
            <p:ph type="title"/>
          </p:nvPr>
        </p:nvSpPr>
        <p:spPr/>
        <p:txBody>
          <a:bodyPr/>
          <a:lstStyle/>
          <a:p>
            <a:r>
              <a:rPr lang="en-US">
                <a:cs typeface="Segoe Sans Display"/>
              </a:rPr>
              <a:t>Testing in Multi Agent Applications</a:t>
            </a:r>
            <a:endParaRPr lang="en-US"/>
          </a:p>
        </p:txBody>
      </p:sp>
      <p:sp>
        <p:nvSpPr>
          <p:cNvPr id="3" name="Content Placeholder 2">
            <a:extLst>
              <a:ext uri="{FF2B5EF4-FFF2-40B4-BE49-F238E27FC236}">
                <a16:creationId xmlns:a16="http://schemas.microsoft.com/office/drawing/2014/main" id="{7A0CC701-4304-04CC-D086-B7B6B505D8BA}"/>
              </a:ext>
            </a:extLst>
          </p:cNvPr>
          <p:cNvSpPr>
            <a:spLocks noGrp="1"/>
          </p:cNvSpPr>
          <p:nvPr>
            <p:ph sz="quarter" idx="27"/>
          </p:nvPr>
        </p:nvSpPr>
        <p:spPr>
          <a:xfrm>
            <a:off x="563564" y="1228725"/>
            <a:ext cx="9413875" cy="5122863"/>
          </a:xfrm>
        </p:spPr>
        <p:txBody>
          <a:bodyPr vert="horz" lIns="91440" tIns="45720" rIns="91440" bIns="45720" rtlCol="0" anchor="t">
            <a:noAutofit/>
          </a:bodyPr>
          <a:lstStyle/>
          <a:p>
            <a:pPr marL="0" indent="0">
              <a:buNone/>
            </a:pPr>
            <a:r>
              <a:rPr lang="en-US" sz="1600" dirty="0">
                <a:latin typeface="Segoe Sans Display"/>
                <a:cs typeface="Segoe UI"/>
              </a:rPr>
              <a:t>Thorough testing is key to ensuring LLM agents function accurately, safely, and cooperatively across various tasks. Core testing methodologies include:</a:t>
            </a:r>
          </a:p>
          <a:p>
            <a:pPr marL="0" indent="0">
              <a:buNone/>
            </a:pPr>
            <a:r>
              <a:rPr lang="en-US" sz="1600" b="1" dirty="0">
                <a:solidFill>
                  <a:schemeClr val="accent2"/>
                </a:solidFill>
                <a:latin typeface="Segoe Sans Display"/>
                <a:cs typeface="Segoe UI"/>
              </a:rPr>
              <a:t>     Prompt Evaluation</a:t>
            </a:r>
            <a:br>
              <a:rPr lang="en-US" sz="1600" dirty="0">
                <a:latin typeface="Segoe Sans Display"/>
                <a:cs typeface="Segoe UI"/>
              </a:rPr>
            </a:br>
            <a:r>
              <a:rPr lang="en-US" sz="1600" dirty="0">
                <a:latin typeface="Segoe Sans Display"/>
                <a:cs typeface="Segoe UI"/>
              </a:rPr>
              <a:t>     Use automated tools or LLM-as-a-judge to assess agent outputs for:</a:t>
            </a:r>
          </a:p>
          <a:p>
            <a:pPr marL="508000" lvl="1" indent="-285750"/>
            <a:r>
              <a:rPr lang="en-US" sz="1600" dirty="0">
                <a:latin typeface="Segoe Sans Display"/>
                <a:cs typeface="Segoe UI"/>
              </a:rPr>
              <a:t>Correctness (via semantic similarity to reference answers)</a:t>
            </a:r>
            <a:endParaRPr lang="en-US" sz="1600" dirty="0">
              <a:latin typeface="Segoe Sans Display"/>
            </a:endParaRPr>
          </a:p>
          <a:p>
            <a:pPr marL="508000" lvl="1" indent="-285750"/>
            <a:r>
              <a:rPr lang="en-US" sz="1600" dirty="0">
                <a:latin typeface="Segoe Sans Display"/>
                <a:cs typeface="Segoe UI"/>
              </a:rPr>
              <a:t>Helpfulness and Relevance (based on how well the response addresses the query)</a:t>
            </a:r>
          </a:p>
          <a:p>
            <a:pPr marL="222250" lvl="1" indent="0">
              <a:buNone/>
            </a:pPr>
            <a:r>
              <a:rPr lang="en-US" sz="1600" dirty="0">
                <a:latin typeface="Segoe Sans Display"/>
                <a:cs typeface="Segoe UI"/>
              </a:rPr>
              <a:t>Frameworks like </a:t>
            </a:r>
            <a:r>
              <a:rPr lang="en-US" sz="1600" dirty="0" err="1">
                <a:latin typeface="Segoe Sans Display"/>
                <a:cs typeface="Segoe UI"/>
              </a:rPr>
              <a:t>LangSmith</a:t>
            </a:r>
            <a:r>
              <a:rPr lang="en-US" sz="1600" dirty="0">
                <a:latin typeface="Segoe Sans Display"/>
                <a:cs typeface="Segoe UI"/>
              </a:rPr>
              <a:t> or Ragas streamline prompt-based evaluation.</a:t>
            </a:r>
          </a:p>
          <a:p>
            <a:pPr marL="393700" lvl="1" indent="-171450">
              <a:buAutoNum type="arabicPeriod"/>
            </a:pPr>
            <a:endParaRPr lang="en-US" sz="1600" dirty="0">
              <a:latin typeface="Segoe Sans Display"/>
              <a:cs typeface="Segoe UI"/>
            </a:endParaRPr>
          </a:p>
          <a:p>
            <a:pPr marL="222250" lvl="1" indent="0">
              <a:buNone/>
            </a:pPr>
            <a:r>
              <a:rPr lang="en-US" sz="1600" b="1" dirty="0">
                <a:solidFill>
                  <a:schemeClr val="accent2"/>
                </a:solidFill>
                <a:latin typeface="Segoe Sans Display"/>
                <a:cs typeface="Segoe UI"/>
              </a:rPr>
              <a:t>Multi-Agent Evaluation Types</a:t>
            </a:r>
            <a:endParaRPr lang="en-US" sz="1600" b="1" dirty="0">
              <a:solidFill>
                <a:schemeClr val="accent2"/>
              </a:solidFill>
              <a:latin typeface="Segoe Sans Display"/>
            </a:endParaRPr>
          </a:p>
          <a:p>
            <a:pPr marL="565150" lvl="1" indent="-342900"/>
            <a:r>
              <a:rPr lang="en-US" sz="1600" dirty="0">
                <a:latin typeface="Segoe Sans Display"/>
                <a:cs typeface="Segoe UI"/>
              </a:rPr>
              <a:t>Final Response: Evaluate the agent’s end result.</a:t>
            </a:r>
            <a:endParaRPr lang="en-US" sz="1600" dirty="0">
              <a:latin typeface="Segoe Sans Display"/>
            </a:endParaRPr>
          </a:p>
          <a:p>
            <a:pPr marL="565150" lvl="1" indent="-342900"/>
            <a:r>
              <a:rPr lang="en-US" sz="1600" dirty="0">
                <a:latin typeface="Segoe Sans Display"/>
                <a:cs typeface="Segoe UI"/>
              </a:rPr>
              <a:t>Single Step: Assess decisions like tool selection or intermediate reasoning.</a:t>
            </a:r>
            <a:endParaRPr lang="en-US" sz="1600" dirty="0">
              <a:latin typeface="Segoe Sans Display"/>
            </a:endParaRPr>
          </a:p>
          <a:p>
            <a:pPr marL="565150" lvl="1" indent="-342900"/>
            <a:r>
              <a:rPr lang="en-US" sz="1600" dirty="0">
                <a:latin typeface="Segoe Sans Display"/>
                <a:cs typeface="Segoe UI"/>
              </a:rPr>
              <a:t>Trajectory: Check if the agent followed the intended path to reach the output.</a:t>
            </a:r>
            <a:endParaRPr lang="en-US" sz="1600" dirty="0">
              <a:latin typeface="Segoe Sans Display"/>
            </a:endParaRPr>
          </a:p>
          <a:p>
            <a:pPr indent="0">
              <a:buNone/>
            </a:pPr>
            <a:br>
              <a:rPr lang="en-US" sz="1600" dirty="0">
                <a:solidFill>
                  <a:schemeClr val="accent2"/>
                </a:solidFill>
                <a:latin typeface="Segoe Sans Display"/>
                <a:cs typeface="Segoe UI"/>
              </a:rPr>
            </a:br>
            <a:r>
              <a:rPr lang="en-US" sz="1600" b="1" dirty="0">
                <a:solidFill>
                  <a:schemeClr val="accent2"/>
                </a:solidFill>
                <a:latin typeface="Segoe Sans Display"/>
                <a:cs typeface="Segoe UI"/>
              </a:rPr>
              <a:t>RAG Evaluation Leverage another LLM to evaluate RAG output quality, focusing on:</a:t>
            </a:r>
            <a:endParaRPr lang="en-US" dirty="0">
              <a:solidFill>
                <a:schemeClr val="accent2"/>
              </a:solidFill>
            </a:endParaRPr>
          </a:p>
          <a:p>
            <a:pPr marL="557530" lvl="1" indent="-285750"/>
            <a:r>
              <a:rPr lang="en-US" sz="1600" dirty="0">
                <a:latin typeface="Segoe Sans Display"/>
                <a:cs typeface="Segoe UI"/>
              </a:rPr>
              <a:t>   Faithfulness: Is the answer grounded in retrieved documents?</a:t>
            </a:r>
          </a:p>
          <a:p>
            <a:pPr marL="557530" lvl="1" indent="-285750"/>
            <a:r>
              <a:rPr lang="en-US" sz="1600" dirty="0">
                <a:latin typeface="Segoe Sans Display"/>
                <a:cs typeface="Segoe UI"/>
              </a:rPr>
              <a:t>   Helpfulness: Does it address the user query meaningfully?</a:t>
            </a:r>
            <a:endParaRPr lang="en-US" sz="1600" dirty="0">
              <a:latin typeface="Segoe Sans Display"/>
            </a:endParaRPr>
          </a:p>
          <a:p>
            <a:pPr marL="557530" lvl="1" indent="-285750"/>
            <a:r>
              <a:rPr lang="en-US" sz="1600" dirty="0">
                <a:latin typeface="Segoe Sans Display"/>
                <a:cs typeface="Segoe UI"/>
              </a:rPr>
              <a:t>   Correctness: Compare against a reference answer if available.</a:t>
            </a:r>
            <a:endParaRPr lang="en-US" sz="1600" dirty="0">
              <a:latin typeface="Segoe Sans Display"/>
            </a:endParaRPr>
          </a:p>
          <a:p>
            <a:pPr marL="0" indent="0">
              <a:buNone/>
            </a:pPr>
            <a:endParaRPr lang="en-US" sz="1600" dirty="0">
              <a:latin typeface="Segoe Sans Display"/>
            </a:endParaRPr>
          </a:p>
        </p:txBody>
      </p:sp>
      <p:sp>
        <p:nvSpPr>
          <p:cNvPr id="5" name="Footer Placeholder 4">
            <a:extLst>
              <a:ext uri="{FF2B5EF4-FFF2-40B4-BE49-F238E27FC236}">
                <a16:creationId xmlns:a16="http://schemas.microsoft.com/office/drawing/2014/main" id="{31545613-C4BF-17FE-1D5C-FECC1393BB67}"/>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66692BAD-FAAC-E00C-C9F8-D55A0131C8EB}"/>
              </a:ext>
            </a:extLst>
          </p:cNvPr>
          <p:cNvSpPr>
            <a:spLocks noGrp="1"/>
          </p:cNvSpPr>
          <p:nvPr>
            <p:ph type="sldNum" sz="quarter" idx="30"/>
          </p:nvPr>
        </p:nvSpPr>
        <p:spPr/>
        <p:txBody>
          <a:bodyPr/>
          <a:lstStyle/>
          <a:p>
            <a:fld id="{B1356FBF-028C-F74E-A7B4-9B8ED246DD1B}" type="slidenum">
              <a:rPr lang="en-US" smtClean="0"/>
              <a:pPr/>
              <a:t>44</a:t>
            </a:fld>
            <a:endParaRPr lang="en-US"/>
          </a:p>
        </p:txBody>
      </p:sp>
    </p:spTree>
    <p:extLst>
      <p:ext uri="{BB962C8B-B14F-4D97-AF65-F5344CB8AC3E}">
        <p14:creationId xmlns:p14="http://schemas.microsoft.com/office/powerpoint/2010/main" val="411800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BBBFD-4A9E-08EE-0F23-50ABD0DF3D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3E8DE0-D278-6F2A-5D41-D7F45BD0B788}"/>
              </a:ext>
            </a:extLst>
          </p:cNvPr>
          <p:cNvSpPr>
            <a:spLocks noGrp="1"/>
          </p:cNvSpPr>
          <p:nvPr>
            <p:ph type="title"/>
          </p:nvPr>
        </p:nvSpPr>
        <p:spPr/>
        <p:txBody>
          <a:bodyPr/>
          <a:lstStyle/>
          <a:p>
            <a:r>
              <a:rPr lang="en-US">
                <a:cs typeface="Segoe Sans Display"/>
              </a:rPr>
              <a:t>Monitoring in Multi Agent Applications</a:t>
            </a:r>
            <a:endParaRPr lang="en-US"/>
          </a:p>
        </p:txBody>
      </p:sp>
      <p:sp>
        <p:nvSpPr>
          <p:cNvPr id="3" name="Content Placeholder 2">
            <a:extLst>
              <a:ext uri="{FF2B5EF4-FFF2-40B4-BE49-F238E27FC236}">
                <a16:creationId xmlns:a16="http://schemas.microsoft.com/office/drawing/2014/main" id="{F0801A80-53CC-8FC0-1D42-6BCB7142B806}"/>
              </a:ext>
            </a:extLst>
          </p:cNvPr>
          <p:cNvSpPr>
            <a:spLocks noGrp="1"/>
          </p:cNvSpPr>
          <p:nvPr>
            <p:ph sz="quarter" idx="27"/>
          </p:nvPr>
        </p:nvSpPr>
        <p:spPr>
          <a:xfrm>
            <a:off x="563564" y="1590675"/>
            <a:ext cx="9413875" cy="3751263"/>
          </a:xfrm>
        </p:spPr>
        <p:txBody>
          <a:bodyPr vert="horz" lIns="91440" tIns="45720" rIns="91440" bIns="45720" rtlCol="0" anchor="t">
            <a:normAutofit/>
          </a:bodyPr>
          <a:lstStyle/>
          <a:p>
            <a:pPr marL="0" indent="0">
              <a:buNone/>
            </a:pPr>
            <a:r>
              <a:rPr lang="en-US" dirty="0">
                <a:latin typeface="Segoe Sans Display"/>
                <a:ea typeface="+mn-lt"/>
                <a:cs typeface="+mn-lt"/>
              </a:rPr>
              <a:t>Monitoring is essential to ensure multi-agent systems are functioning as intended, remain cost-efficient, and deliver reliable user experiences. Key aspects include:</a:t>
            </a:r>
            <a:endParaRPr lang="en-US" dirty="0">
              <a:latin typeface="Segoe Sans Display"/>
            </a:endParaRPr>
          </a:p>
          <a:p>
            <a:r>
              <a:rPr lang="en-US" b="1" dirty="0">
                <a:solidFill>
                  <a:schemeClr val="accent2"/>
                </a:solidFill>
                <a:latin typeface="Segoe Sans Display"/>
                <a:ea typeface="+mn-lt"/>
                <a:cs typeface="+mn-lt"/>
              </a:rPr>
              <a:t>Observability.</a:t>
            </a:r>
            <a:r>
              <a:rPr lang="en-US" dirty="0">
                <a:solidFill>
                  <a:schemeClr val="accent2"/>
                </a:solidFill>
                <a:latin typeface="Segoe Sans Display"/>
                <a:ea typeface="+mn-lt"/>
                <a:cs typeface="+mn-lt"/>
              </a:rPr>
              <a:t> </a:t>
            </a:r>
            <a:r>
              <a:rPr lang="en-US" dirty="0">
                <a:latin typeface="Segoe Sans Display"/>
                <a:ea typeface="+mn-lt"/>
                <a:cs typeface="+mn-lt"/>
              </a:rPr>
              <a:t>Implement structured logging and tracing to capture agent decisions, state transitions, tool calls, and inter-agent communication flows. This helps diagnose issues, analyze behavior, and improve coordination logic.</a:t>
            </a:r>
            <a:endParaRPr lang="en-US" dirty="0">
              <a:latin typeface="Segoe Sans Display"/>
            </a:endParaRPr>
          </a:p>
          <a:p>
            <a:r>
              <a:rPr lang="en-US" b="1" dirty="0">
                <a:solidFill>
                  <a:schemeClr val="accent2"/>
                </a:solidFill>
                <a:latin typeface="Segoe Sans Display"/>
                <a:ea typeface="+mn-lt"/>
                <a:cs typeface="+mn-lt"/>
              </a:rPr>
              <a:t>Metrics tracking.</a:t>
            </a:r>
            <a:r>
              <a:rPr lang="en-US" dirty="0">
                <a:solidFill>
                  <a:schemeClr val="accent2"/>
                </a:solidFill>
                <a:latin typeface="Segoe Sans Display"/>
                <a:ea typeface="+mn-lt"/>
                <a:cs typeface="+mn-lt"/>
              </a:rPr>
              <a:t> </a:t>
            </a:r>
            <a:r>
              <a:rPr lang="en-US" dirty="0">
                <a:latin typeface="Segoe Sans Display"/>
                <a:ea typeface="+mn-lt"/>
                <a:cs typeface="+mn-lt"/>
              </a:rPr>
              <a:t>Track key performance indicators such as response latency, token usage, agent invocation counts, error rates, and success/failure rates of tasks. Use dashboards and alerts to identify bottlenecks or abnormal behavior in real time.</a:t>
            </a:r>
            <a:endParaRPr lang="en-US" dirty="0">
              <a:latin typeface="Segoe Sans Display"/>
            </a:endParaRPr>
          </a:p>
          <a:p>
            <a:pPr marL="0" indent="0">
              <a:buNone/>
            </a:pPr>
            <a:r>
              <a:rPr lang="en-US" dirty="0">
                <a:latin typeface="Segoe Sans Display"/>
                <a:ea typeface="+mn-lt"/>
                <a:cs typeface="+mn-lt"/>
              </a:rPr>
              <a:t>Continuous monitoring enables rapid debugging, optimization, and trust in complex agent-based systems.</a:t>
            </a:r>
            <a:endParaRPr lang="en-US" dirty="0">
              <a:latin typeface="Segoe Sans Display"/>
            </a:endParaRPr>
          </a:p>
          <a:p>
            <a:endParaRPr lang="en-US" dirty="0">
              <a:latin typeface="Segoe Sans Display"/>
            </a:endParaRPr>
          </a:p>
        </p:txBody>
      </p:sp>
      <p:sp>
        <p:nvSpPr>
          <p:cNvPr id="5" name="Footer Placeholder 4">
            <a:extLst>
              <a:ext uri="{FF2B5EF4-FFF2-40B4-BE49-F238E27FC236}">
                <a16:creationId xmlns:a16="http://schemas.microsoft.com/office/drawing/2014/main" id="{BDBD1797-610A-C5EF-D6C4-C678FE440735}"/>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7AC90122-3014-DA35-2E14-E724458703D1}"/>
              </a:ext>
            </a:extLst>
          </p:cNvPr>
          <p:cNvSpPr>
            <a:spLocks noGrp="1"/>
          </p:cNvSpPr>
          <p:nvPr>
            <p:ph type="sldNum" sz="quarter" idx="30"/>
          </p:nvPr>
        </p:nvSpPr>
        <p:spPr/>
        <p:txBody>
          <a:bodyPr/>
          <a:lstStyle/>
          <a:p>
            <a:fld id="{B1356FBF-028C-F74E-A7B4-9B8ED246DD1B}" type="slidenum">
              <a:rPr lang="en-US" smtClean="0"/>
              <a:pPr/>
              <a:t>45</a:t>
            </a:fld>
            <a:endParaRPr lang="en-US"/>
          </a:p>
        </p:txBody>
      </p:sp>
    </p:spTree>
    <p:extLst>
      <p:ext uri="{BB962C8B-B14F-4D97-AF65-F5344CB8AC3E}">
        <p14:creationId xmlns:p14="http://schemas.microsoft.com/office/powerpoint/2010/main" val="7166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B3A0-FB82-F03C-51FE-6241D8BAC68B}"/>
              </a:ext>
            </a:extLst>
          </p:cNvPr>
          <p:cNvSpPr>
            <a:spLocks noGrp="1"/>
          </p:cNvSpPr>
          <p:nvPr>
            <p:ph type="title"/>
          </p:nvPr>
        </p:nvSpPr>
        <p:spPr>
          <a:xfrm>
            <a:off x="563880" y="336709"/>
            <a:ext cx="11064240" cy="724535"/>
          </a:xfrm>
        </p:spPr>
        <p:txBody>
          <a:bodyPr>
            <a:normAutofit/>
          </a:bodyPr>
          <a:lstStyle/>
          <a:p>
            <a:r>
              <a:rPr lang="en-US"/>
              <a:t>Responsible AI Evaluation &amp; Testing</a:t>
            </a:r>
          </a:p>
        </p:txBody>
      </p:sp>
      <p:sp>
        <p:nvSpPr>
          <p:cNvPr id="3" name="Content Placeholder 2">
            <a:extLst>
              <a:ext uri="{FF2B5EF4-FFF2-40B4-BE49-F238E27FC236}">
                <a16:creationId xmlns:a16="http://schemas.microsoft.com/office/drawing/2014/main" id="{0B637A4A-8941-9D1E-9EE0-6C2C970706B5}"/>
              </a:ext>
            </a:extLst>
          </p:cNvPr>
          <p:cNvSpPr>
            <a:spLocks noGrp="1"/>
          </p:cNvSpPr>
          <p:nvPr>
            <p:ph sz="quarter" idx="27"/>
          </p:nvPr>
        </p:nvSpPr>
        <p:spPr>
          <a:xfrm>
            <a:off x="563564" y="1062038"/>
            <a:ext cx="9337675" cy="4732338"/>
          </a:xfrm>
        </p:spPr>
        <p:txBody>
          <a:bodyPr vert="horz" lIns="91440" tIns="45720" rIns="91440" bIns="45720" rtlCol="0" anchor="t">
            <a:noAutofit/>
          </a:bodyPr>
          <a:lstStyle/>
          <a:p>
            <a:pPr marL="0" indent="0">
              <a:buNone/>
            </a:pPr>
            <a:r>
              <a:rPr lang="en-US" sz="1600" dirty="0">
                <a:ea typeface="+mn-lt"/>
                <a:cs typeface="+mn-lt"/>
              </a:rPr>
              <a:t>Ensuring LLM multi-agent and RAG applications behave ethically, safely, and fairly requires robust and responsible evaluation across multiple dimensions:</a:t>
            </a:r>
            <a:endParaRPr lang="en-US" sz="1600" dirty="0"/>
          </a:p>
          <a:p>
            <a:pPr marL="0" indent="0">
              <a:buNone/>
            </a:pPr>
            <a:r>
              <a:rPr lang="en-US" sz="1600" b="1" dirty="0">
                <a:solidFill>
                  <a:schemeClr val="accent2"/>
                </a:solidFill>
                <a:ea typeface="+mn-lt"/>
                <a:cs typeface="+mn-lt"/>
              </a:rPr>
              <a:t>Harm &amp; safety checks</a:t>
            </a:r>
            <a:endParaRPr lang="en-US" sz="1600" dirty="0">
              <a:solidFill>
                <a:schemeClr val="accent2"/>
              </a:solidFill>
            </a:endParaRPr>
          </a:p>
          <a:p>
            <a:pPr marL="557530" lvl="1" indent="-285750"/>
            <a:r>
              <a:rPr lang="en-US" sz="1600" dirty="0">
                <a:ea typeface="+mn-lt"/>
                <a:cs typeface="+mn-lt"/>
              </a:rPr>
              <a:t>Detect and prevent toxic, unsafe, or harmful outputs using adversarial prompts.</a:t>
            </a:r>
            <a:endParaRPr lang="en-US" sz="1600" dirty="0"/>
          </a:p>
          <a:p>
            <a:pPr marL="557530" lvl="1" indent="-285750"/>
            <a:r>
              <a:rPr lang="en-US" sz="1600" dirty="0">
                <a:ea typeface="+mn-lt"/>
                <a:cs typeface="+mn-lt"/>
              </a:rPr>
              <a:t>Use LLM-as-a-judge, red-teaming, and safety classifiers to flag risky behavior.</a:t>
            </a:r>
            <a:endParaRPr lang="en-US" sz="1600" dirty="0"/>
          </a:p>
          <a:p>
            <a:pPr marL="0" indent="0">
              <a:buNone/>
            </a:pPr>
            <a:r>
              <a:rPr lang="en-US" sz="1600" b="1" dirty="0">
                <a:solidFill>
                  <a:schemeClr val="accent2"/>
                </a:solidFill>
                <a:ea typeface="+mn-lt"/>
                <a:cs typeface="+mn-lt"/>
              </a:rPr>
              <a:t>Bias &amp; fairness audits</a:t>
            </a:r>
            <a:endParaRPr lang="en-US" sz="1600" dirty="0">
              <a:solidFill>
                <a:schemeClr val="accent2"/>
              </a:solidFill>
            </a:endParaRPr>
          </a:p>
          <a:p>
            <a:pPr marL="557530" lvl="1" indent="-285750"/>
            <a:r>
              <a:rPr lang="en-US" sz="1600" dirty="0">
                <a:ea typeface="+mn-lt"/>
                <a:cs typeface="+mn-lt"/>
              </a:rPr>
              <a:t>Test with diverse prompts and personas to uncover demographic or cultural bias.</a:t>
            </a:r>
            <a:endParaRPr lang="en-US" sz="1600" dirty="0"/>
          </a:p>
          <a:p>
            <a:pPr marL="557530" lvl="1" indent="-285750"/>
            <a:r>
              <a:rPr lang="en-US" sz="1600" dirty="0">
                <a:ea typeface="+mn-lt"/>
                <a:cs typeface="+mn-lt"/>
              </a:rPr>
              <a:t>Evaluate for response consistency and neutrality across agents.</a:t>
            </a:r>
            <a:endParaRPr lang="en-US" sz="1600" dirty="0"/>
          </a:p>
          <a:p>
            <a:pPr marL="0" indent="0">
              <a:buNone/>
            </a:pPr>
            <a:r>
              <a:rPr lang="en-US" sz="1600" b="1" dirty="0">
                <a:solidFill>
                  <a:schemeClr val="accent2"/>
                </a:solidFill>
                <a:ea typeface="+mn-lt"/>
                <a:cs typeface="+mn-lt"/>
              </a:rPr>
              <a:t>Transparency &amp; explainability</a:t>
            </a:r>
            <a:endParaRPr lang="en-US" sz="1600" dirty="0">
              <a:solidFill>
                <a:schemeClr val="accent2"/>
              </a:solidFill>
            </a:endParaRPr>
          </a:p>
          <a:p>
            <a:pPr marL="557530" lvl="1" indent="-285750"/>
            <a:r>
              <a:rPr lang="en-US" sz="1600" dirty="0">
                <a:ea typeface="+mn-lt"/>
                <a:cs typeface="+mn-lt"/>
              </a:rPr>
              <a:t>Trace and log agent reasoning, decision paths, and tool usage.</a:t>
            </a:r>
            <a:endParaRPr lang="en-US" sz="1600" dirty="0"/>
          </a:p>
          <a:p>
            <a:pPr marL="557530" lvl="1" indent="-285750"/>
            <a:r>
              <a:rPr lang="en-US" sz="1600" dirty="0">
                <a:ea typeface="+mn-lt"/>
                <a:cs typeface="+mn-lt"/>
              </a:rPr>
              <a:t>Enable reproducibility for debugging and accountability.</a:t>
            </a:r>
            <a:endParaRPr lang="en-US" sz="1600" dirty="0"/>
          </a:p>
          <a:p>
            <a:pPr marL="0" indent="0">
              <a:buNone/>
            </a:pPr>
            <a:r>
              <a:rPr lang="en-US" sz="1600" b="1" dirty="0">
                <a:solidFill>
                  <a:schemeClr val="accent2"/>
                </a:solidFill>
                <a:ea typeface="+mn-lt"/>
                <a:cs typeface="+mn-lt"/>
              </a:rPr>
              <a:t>Ethical &amp; policy alignment</a:t>
            </a:r>
            <a:endParaRPr lang="en-US" sz="1600" dirty="0">
              <a:solidFill>
                <a:schemeClr val="accent2"/>
              </a:solidFill>
            </a:endParaRPr>
          </a:p>
          <a:p>
            <a:pPr marL="557530" lvl="1" indent="-285750"/>
            <a:r>
              <a:rPr lang="en-US" sz="1600" dirty="0">
                <a:ea typeface="+mn-lt"/>
                <a:cs typeface="+mn-lt"/>
              </a:rPr>
              <a:t>Validate agents respect sensitive boundaries (e.g., legal, medical, financial).</a:t>
            </a:r>
            <a:endParaRPr lang="en-US" sz="1600" dirty="0"/>
          </a:p>
          <a:p>
            <a:pPr marL="557530" lvl="1" indent="-285750"/>
            <a:r>
              <a:rPr lang="en-US" sz="1600" dirty="0">
                <a:ea typeface="+mn-lt"/>
                <a:cs typeface="+mn-lt"/>
              </a:rPr>
              <a:t>Ensure responses align with organizational values and responsible use guidelines.</a:t>
            </a:r>
            <a:endParaRPr lang="en-US" sz="1600" dirty="0"/>
          </a:p>
          <a:p>
            <a:pPr marL="0" indent="0">
              <a:buNone/>
            </a:pPr>
            <a:r>
              <a:rPr lang="en-US" sz="1600" b="1" dirty="0">
                <a:solidFill>
                  <a:schemeClr val="accent2"/>
                </a:solidFill>
                <a:ea typeface="+mn-lt"/>
                <a:cs typeface="+mn-lt"/>
              </a:rPr>
              <a:t>Tools &amp; techniques</a:t>
            </a:r>
            <a:endParaRPr lang="en-US" sz="1600" dirty="0">
              <a:solidFill>
                <a:schemeClr val="accent2"/>
              </a:solidFill>
            </a:endParaRPr>
          </a:p>
          <a:p>
            <a:pPr marL="557530" lvl="1" indent="-285750"/>
            <a:r>
              <a:rPr lang="en-US" sz="1600" dirty="0">
                <a:ea typeface="+mn-lt"/>
                <a:cs typeface="+mn-lt"/>
              </a:rPr>
              <a:t>Apply LLM-as-judge, adversarial testing, safety filters, and feedback loops.</a:t>
            </a:r>
            <a:endParaRPr lang="en-US" sz="1600" dirty="0"/>
          </a:p>
          <a:p>
            <a:pPr marL="557530" lvl="1" indent="-285750"/>
            <a:r>
              <a:rPr lang="en-US" sz="1600" dirty="0">
                <a:ea typeface="+mn-lt"/>
                <a:cs typeface="+mn-lt"/>
              </a:rPr>
              <a:t>Monitor both individual agents and multi-agent coordination patterns.</a:t>
            </a:r>
            <a:endParaRPr lang="en-US" sz="1600" dirty="0"/>
          </a:p>
          <a:p>
            <a:pPr marL="0" indent="0">
              <a:buNone/>
            </a:pPr>
            <a:endParaRPr lang="en-US" sz="1600" dirty="0"/>
          </a:p>
        </p:txBody>
      </p:sp>
      <p:sp>
        <p:nvSpPr>
          <p:cNvPr id="5" name="Footer Placeholder 4">
            <a:extLst>
              <a:ext uri="{FF2B5EF4-FFF2-40B4-BE49-F238E27FC236}">
                <a16:creationId xmlns:a16="http://schemas.microsoft.com/office/drawing/2014/main" id="{C366E858-75DD-F4A0-4568-3C29D0A5F327}"/>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5C7F9424-5C0F-829E-9182-49DC92F5864D}"/>
              </a:ext>
            </a:extLst>
          </p:cNvPr>
          <p:cNvSpPr>
            <a:spLocks noGrp="1"/>
          </p:cNvSpPr>
          <p:nvPr>
            <p:ph type="sldNum" sz="quarter" idx="30"/>
          </p:nvPr>
        </p:nvSpPr>
        <p:spPr/>
        <p:txBody>
          <a:bodyPr/>
          <a:lstStyle/>
          <a:p>
            <a:fld id="{B1356FBF-028C-F74E-A7B4-9B8ED246DD1B}" type="slidenum">
              <a:rPr lang="en-US" smtClean="0"/>
              <a:pPr/>
              <a:t>46</a:t>
            </a:fld>
            <a:endParaRPr lang="en-US"/>
          </a:p>
        </p:txBody>
      </p:sp>
    </p:spTree>
    <p:extLst>
      <p:ext uri="{BB962C8B-B14F-4D97-AF65-F5344CB8AC3E}">
        <p14:creationId xmlns:p14="http://schemas.microsoft.com/office/powerpoint/2010/main" val="20226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A5DCC-8F61-05CB-1454-01AAA4344C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09D42-7411-5892-D798-F1F2FA984E90}"/>
              </a:ext>
            </a:extLst>
          </p:cNvPr>
          <p:cNvSpPr>
            <a:spLocks noGrp="1"/>
          </p:cNvSpPr>
          <p:nvPr>
            <p:ph type="title"/>
          </p:nvPr>
        </p:nvSpPr>
        <p:spPr>
          <a:xfrm>
            <a:off x="7199551" y="2190157"/>
            <a:ext cx="4853904" cy="2477683"/>
          </a:xfrm>
        </p:spPr>
        <p:txBody>
          <a:bodyPr>
            <a:normAutofit/>
          </a:bodyPr>
          <a:lstStyle/>
          <a:p>
            <a:r>
              <a:rPr lang="en-US" sz="4000" dirty="0"/>
              <a:t>Module 05</a:t>
            </a:r>
            <a:br>
              <a:rPr lang="en-US" sz="4000" dirty="0"/>
            </a:br>
            <a:r>
              <a:rPr lang="en-US" sz="2400" dirty="0">
                <a:solidFill>
                  <a:srgbClr val="BA3FC4"/>
                </a:solidFill>
              </a:rPr>
              <a:t>Lessons learned, Q&amp;A</a:t>
            </a:r>
            <a:endParaRPr lang="en-US" sz="4000" dirty="0">
              <a:solidFill>
                <a:srgbClr val="BA3FC4"/>
              </a:solidFill>
            </a:endParaRPr>
          </a:p>
        </p:txBody>
      </p:sp>
    </p:spTree>
    <p:extLst>
      <p:ext uri="{BB962C8B-B14F-4D97-AF65-F5344CB8AC3E}">
        <p14:creationId xmlns:p14="http://schemas.microsoft.com/office/powerpoint/2010/main" val="320870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CE240-FB11-14EE-F269-EC00782D6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D76C9E-B069-9EDA-88E0-31D5582F58C3}"/>
              </a:ext>
            </a:extLst>
          </p:cNvPr>
          <p:cNvSpPr>
            <a:spLocks noGrp="1"/>
          </p:cNvSpPr>
          <p:nvPr>
            <p:ph type="title"/>
          </p:nvPr>
        </p:nvSpPr>
        <p:spPr/>
        <p:txBody>
          <a:bodyPr/>
          <a:lstStyle/>
          <a:p>
            <a:r>
              <a:rPr lang="en-US" dirty="0"/>
              <a:t>Tips &amp; Lessons learned</a:t>
            </a:r>
          </a:p>
        </p:txBody>
      </p:sp>
      <p:sp>
        <p:nvSpPr>
          <p:cNvPr id="5" name="Footer Placeholder 4">
            <a:extLst>
              <a:ext uri="{FF2B5EF4-FFF2-40B4-BE49-F238E27FC236}">
                <a16:creationId xmlns:a16="http://schemas.microsoft.com/office/drawing/2014/main" id="{DC60EBC9-EBD9-3BFD-36AA-97AD546241B1}"/>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60A73A72-0B54-0CD9-215D-CDDD020E3F1A}"/>
              </a:ext>
            </a:extLst>
          </p:cNvPr>
          <p:cNvSpPr>
            <a:spLocks noGrp="1"/>
          </p:cNvSpPr>
          <p:nvPr>
            <p:ph type="sldNum" sz="quarter" idx="30"/>
          </p:nvPr>
        </p:nvSpPr>
        <p:spPr/>
        <p:txBody>
          <a:bodyPr/>
          <a:lstStyle/>
          <a:p>
            <a:fld id="{B1356FBF-028C-F74E-A7B4-9B8ED246DD1B}" type="slidenum">
              <a:rPr lang="en-US" smtClean="0"/>
              <a:pPr/>
              <a:t>48</a:t>
            </a:fld>
            <a:endParaRPr lang="en-US"/>
          </a:p>
        </p:txBody>
      </p:sp>
      <p:sp>
        <p:nvSpPr>
          <p:cNvPr id="10" name="Rectangle 3">
            <a:extLst>
              <a:ext uri="{FF2B5EF4-FFF2-40B4-BE49-F238E27FC236}">
                <a16:creationId xmlns:a16="http://schemas.microsoft.com/office/drawing/2014/main" id="{917A36F6-E361-B605-5210-3FAB50EFA7D8}"/>
              </a:ext>
            </a:extLst>
          </p:cNvPr>
          <p:cNvSpPr>
            <a:spLocks noGrp="1" noChangeArrowheads="1"/>
          </p:cNvSpPr>
          <p:nvPr>
            <p:ph sz="quarter" idx="27"/>
          </p:nvPr>
        </p:nvSpPr>
        <p:spPr bwMode="auto">
          <a:xfrm>
            <a:off x="563564" y="1459481"/>
            <a:ext cx="10940178"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lang="en-US" b="1" dirty="0">
                <a:solidFill>
                  <a:schemeClr val="accent2"/>
                </a:solidFill>
                <a:latin typeface="+mj-lt"/>
              </a:rPr>
              <a:t>Use an AI Framework for agent, service, and tool orchestration</a:t>
            </a:r>
            <a:br>
              <a:rPr lang="en-US" dirty="0">
                <a:latin typeface="+mj-lt"/>
              </a:rPr>
            </a:br>
            <a:r>
              <a:rPr lang="en-US" dirty="0">
                <a:latin typeface="+mj-lt"/>
              </a:rPr>
              <a:t>Frameworks like </a:t>
            </a:r>
            <a:r>
              <a:rPr lang="en-US" dirty="0" err="1">
                <a:latin typeface="+mj-lt"/>
              </a:rPr>
              <a:t>LangGraph</a:t>
            </a:r>
            <a:r>
              <a:rPr lang="en-US" dirty="0">
                <a:latin typeface="+mj-lt"/>
              </a:rPr>
              <a:t> or Semantic Kernel can simplify the coordination, communication, and workflow management in apps that have multiple AI agents.</a:t>
            </a:r>
          </a:p>
          <a:p>
            <a:pPr marL="0" marR="0" lvl="0" indent="0" algn="l" defTabSz="914400" rtl="0" eaLnBrk="0" fontAlgn="base" latinLnBrk="0" hangingPunct="0">
              <a:lnSpc>
                <a:spcPct val="100000"/>
              </a:lnSpc>
              <a:spcBef>
                <a:spcPct val="0"/>
              </a:spcBef>
              <a:spcAft>
                <a:spcPct val="0"/>
              </a:spcAft>
              <a:buClrTx/>
              <a:buSzTx/>
              <a:buNone/>
              <a:tabLst/>
            </a:pPr>
            <a:endParaRPr lang="en-US" altLang="en-US" b="1" dirty="0">
              <a:solidFill>
                <a:schemeClr val="accent2"/>
              </a:solidFill>
              <a:latin typeface="+mj-l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accent2"/>
                </a:solidFill>
                <a:effectLst/>
                <a:latin typeface="+mj-lt"/>
              </a:rPr>
              <a:t>Define </a:t>
            </a:r>
            <a:r>
              <a:rPr lang="en-US" altLang="en-US" b="1" dirty="0">
                <a:solidFill>
                  <a:schemeClr val="accent2"/>
                </a:solidFill>
                <a:latin typeface="+mj-lt"/>
              </a:rPr>
              <a:t>c</a:t>
            </a:r>
            <a:r>
              <a:rPr kumimoji="0" lang="en-US" altLang="en-US" b="1" i="0" u="none" strike="noStrike" cap="none" normalizeH="0" baseline="0" dirty="0">
                <a:ln>
                  <a:noFill/>
                </a:ln>
                <a:solidFill>
                  <a:schemeClr val="accent2"/>
                </a:solidFill>
                <a:effectLst/>
                <a:latin typeface="+mj-lt"/>
              </a:rPr>
              <a:t>lear </a:t>
            </a:r>
            <a:r>
              <a:rPr lang="en-US" altLang="en-US" b="1" dirty="0">
                <a:solidFill>
                  <a:schemeClr val="accent2"/>
                </a:solidFill>
                <a:latin typeface="+mj-lt"/>
              </a:rPr>
              <a:t>a</a:t>
            </a:r>
            <a:r>
              <a:rPr kumimoji="0" lang="en-US" altLang="en-US" b="1" i="0" u="none" strike="noStrike" cap="none" normalizeH="0" baseline="0" dirty="0">
                <a:ln>
                  <a:noFill/>
                </a:ln>
                <a:solidFill>
                  <a:schemeClr val="accent2"/>
                </a:solidFill>
                <a:effectLst/>
                <a:latin typeface="+mj-lt"/>
              </a:rPr>
              <a:t>gent roles and responsibilities</a:t>
            </a:r>
            <a:endParaRPr kumimoji="0" lang="en-US" altLang="en-US" b="0" i="0" u="none" strike="noStrike" cap="none" normalizeH="0" baseline="0" dirty="0">
              <a:ln>
                <a:noFill/>
              </a:ln>
              <a:solidFill>
                <a:schemeClr val="accent2"/>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mj-lt"/>
              </a:rPr>
              <a:t>Clearly delineate each agent's functions to improve accuracy, predictability, and reliability.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b="1" dirty="0">
                <a:solidFill>
                  <a:schemeClr val="accent2"/>
                </a:solidFill>
                <a:latin typeface="+mj-lt"/>
              </a:rPr>
              <a:t>Use</a:t>
            </a:r>
            <a:r>
              <a:rPr kumimoji="0" lang="en-US" altLang="en-US" b="1" i="0" u="none" strike="noStrike" cap="none" normalizeH="0" baseline="0" dirty="0">
                <a:ln>
                  <a:noFill/>
                </a:ln>
                <a:solidFill>
                  <a:schemeClr val="accent2"/>
                </a:solidFill>
                <a:effectLst/>
                <a:latin typeface="+mj-lt"/>
              </a:rPr>
              <a:t> a database for data </a:t>
            </a:r>
            <a:r>
              <a:rPr lang="en-US" altLang="en-US" b="1" dirty="0">
                <a:solidFill>
                  <a:schemeClr val="accent2"/>
                </a:solidFill>
                <a:latin typeface="+mj-lt"/>
              </a:rPr>
              <a:t>s</a:t>
            </a:r>
            <a:r>
              <a:rPr kumimoji="0" lang="en-US" altLang="en-US" b="1" i="0" u="none" strike="noStrike" cap="none" normalizeH="0" baseline="0" dirty="0">
                <a:ln>
                  <a:noFill/>
                </a:ln>
                <a:solidFill>
                  <a:schemeClr val="accent2"/>
                </a:solidFill>
                <a:effectLst/>
                <a:latin typeface="+mj-lt"/>
              </a:rPr>
              <a:t>torage and retrieval</a:t>
            </a:r>
            <a:endParaRPr kumimoji="0" lang="en-US" altLang="en-US" b="0" i="0" u="none" strike="noStrike" cap="none" normalizeH="0" baseline="0" dirty="0">
              <a:ln>
                <a:noFill/>
              </a:ln>
              <a:solidFill>
                <a:schemeClr val="accent2"/>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mj-lt"/>
              </a:rPr>
              <a:t>Azure Cosmos DB provides a scalable and globally database fo</a:t>
            </a:r>
            <a:r>
              <a:rPr lang="en-US" altLang="en-US" dirty="0">
                <a:latin typeface="+mj-lt"/>
              </a:rPr>
              <a:t>r history and memory storage. It’s built-in semantic search capability enable you to use the same database for knowledge retrieval, keeping your app architecture simple.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accent2"/>
                </a:solidFill>
                <a:effectLst/>
                <a:latin typeface="+mj-lt"/>
              </a:rPr>
              <a:t>Incorporate state persistence, logging, and disaster recovery</a:t>
            </a:r>
            <a:endParaRPr kumimoji="0" lang="en-US" altLang="en-US" sz="2000" b="0" i="0" u="none" strike="noStrike" cap="none" normalizeH="0" baseline="0" dirty="0">
              <a:ln>
                <a:noFill/>
              </a:ln>
              <a:solidFill>
                <a:schemeClr val="accent2"/>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mj-lt"/>
              </a:rPr>
              <a:t>Store application states in persistent storage with the ability to handle failures gracefully and recover from errors to maintain overall functionality.</a:t>
            </a:r>
            <a:endParaRPr kumimoji="0" lang="en-US" altLang="en-US"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97949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51DB7-00C9-4F58-D544-CFCEA919ABD9}"/>
              </a:ext>
            </a:extLst>
          </p:cNvPr>
          <p:cNvSpPr>
            <a:spLocks noGrp="1"/>
          </p:cNvSpPr>
          <p:nvPr>
            <p:ph type="title"/>
          </p:nvPr>
        </p:nvSpPr>
        <p:spPr/>
        <p:txBody>
          <a:bodyPr/>
          <a:lstStyle/>
          <a:p>
            <a:r>
              <a:rPr lang="en-US" dirty="0"/>
              <a:t>Tips &amp; Lessons learned (continued)</a:t>
            </a:r>
          </a:p>
        </p:txBody>
      </p:sp>
      <p:sp>
        <p:nvSpPr>
          <p:cNvPr id="3" name="Content Placeholder 2">
            <a:extLst>
              <a:ext uri="{FF2B5EF4-FFF2-40B4-BE49-F238E27FC236}">
                <a16:creationId xmlns:a16="http://schemas.microsoft.com/office/drawing/2014/main" id="{DFFF349E-AF37-7C42-1599-39CFBAD6CF03}"/>
              </a:ext>
            </a:extLst>
          </p:cNvPr>
          <p:cNvSpPr>
            <a:spLocks noGrp="1"/>
          </p:cNvSpPr>
          <p:nvPr>
            <p:ph sz="quarter" idx="27"/>
          </p:nvPr>
        </p:nvSpPr>
        <p:spPr>
          <a:xfrm>
            <a:off x="563563" y="1447800"/>
            <a:ext cx="11064239" cy="4732338"/>
          </a:xfrm>
        </p:spPr>
        <p:txBody>
          <a:bodyPr>
            <a:normAutofit fontScale="92500"/>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accent2"/>
                </a:solidFill>
                <a:effectLst/>
                <a:latin typeface="Arial" panose="020B0604020202020204" pitchFamily="34" charset="0"/>
              </a:rPr>
              <a:t>Design for scalability</a:t>
            </a:r>
            <a:endParaRPr kumimoji="0" lang="en-US" altLang="en-US" b="0" i="0" u="none" strike="noStrike" cap="none" normalizeH="0" baseline="0" dirty="0">
              <a:ln>
                <a:noFill/>
              </a:ln>
              <a:solidFill>
                <a:schemeClr val="accent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Architect the system to accommodate an increasing number of agents and growing data volumes without performance degradation. Azure Cosmos DB can provide this with instant and dynamic </a:t>
            </a:r>
            <a:r>
              <a:rPr kumimoji="0" lang="en-US" altLang="en-US" b="0" i="0" u="none" strike="noStrike" cap="none" normalizeH="0" baseline="0" dirty="0" err="1">
                <a:ln>
                  <a:noFill/>
                </a:ln>
                <a:solidFill>
                  <a:schemeClr val="tx1"/>
                </a:solidFill>
                <a:effectLst/>
                <a:latin typeface="Arial" panose="020B0604020202020204" pitchFamily="34" charset="0"/>
              </a:rPr>
              <a:t>autoscale</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accent2"/>
                </a:solidFill>
                <a:effectLst/>
                <a:latin typeface="Arial" panose="020B0604020202020204" pitchFamily="34" charset="0"/>
              </a:rPr>
              <a:t>Prioritize security measures</a:t>
            </a:r>
            <a:endParaRPr kumimoji="0" lang="en-US" altLang="en-US" sz="2000" b="0" i="0" u="none" strike="noStrike" cap="none" normalizeH="0" baseline="0" dirty="0">
              <a:ln>
                <a:noFill/>
              </a:ln>
              <a:solidFill>
                <a:schemeClr val="accent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rPr>
              <a:t>Safeguard inter-agent communications and data storage against unauthorized access and potential breaches using </a:t>
            </a:r>
            <a:r>
              <a:rPr kumimoji="0" lang="en-US" altLang="en-US" sz="2000" b="0" i="0" u="none" strike="noStrike" cap="none" normalizeH="0" baseline="0" dirty="0" err="1">
                <a:ln>
                  <a:noFill/>
                </a:ln>
                <a:solidFill>
                  <a:schemeClr val="tx1"/>
                </a:solidFill>
                <a:effectLst/>
                <a:latin typeface="Arial" panose="020B0604020202020204" pitchFamily="34" charset="0"/>
              </a:rPr>
              <a:t>EntraID</a:t>
            </a:r>
            <a:r>
              <a:rPr kumimoji="0" lang="en-US" altLang="en-US" sz="2000" b="0" i="0" u="none" strike="noStrike" cap="none" normalizeH="0" baseline="0" dirty="0">
                <a:ln>
                  <a:noFill/>
                </a:ln>
                <a:solidFill>
                  <a:schemeClr val="tx1"/>
                </a:solidFill>
                <a:effectLst/>
                <a:latin typeface="Arial" panose="020B0604020202020204" pitchFamily="34" charset="0"/>
              </a:rPr>
              <a:t> and RBAC for Azure Cosmos DB, Azure OpenAI, and other Azure services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accent2"/>
                </a:solidFill>
                <a:effectLst/>
                <a:latin typeface="Arial" panose="020B0604020202020204" pitchFamily="34" charset="0"/>
              </a:rPr>
              <a:t>Monitor and analyze </a:t>
            </a:r>
            <a:r>
              <a:rPr lang="en-US" altLang="en-US" b="1" dirty="0">
                <a:solidFill>
                  <a:schemeClr val="accent2"/>
                </a:solidFill>
                <a:latin typeface="Arial" panose="020B0604020202020204" pitchFamily="34" charset="0"/>
              </a:rPr>
              <a:t>s</a:t>
            </a:r>
            <a:r>
              <a:rPr kumimoji="0" lang="en-US" altLang="en-US" sz="2000" b="1" i="0" u="none" strike="noStrike" cap="none" normalizeH="0" baseline="0" dirty="0">
                <a:ln>
                  <a:noFill/>
                </a:ln>
                <a:solidFill>
                  <a:schemeClr val="accent2"/>
                </a:solidFill>
                <a:effectLst/>
                <a:latin typeface="Arial" panose="020B0604020202020204" pitchFamily="34" charset="0"/>
              </a:rPr>
              <a:t>ystem </a:t>
            </a:r>
            <a:r>
              <a:rPr lang="en-US" altLang="en-US" b="1" dirty="0">
                <a:solidFill>
                  <a:schemeClr val="accent2"/>
                </a:solidFill>
                <a:latin typeface="Arial" panose="020B0604020202020204" pitchFamily="34" charset="0"/>
              </a:rPr>
              <a:t>p</a:t>
            </a:r>
            <a:r>
              <a:rPr kumimoji="0" lang="en-US" altLang="en-US" sz="2000" b="1" i="0" u="none" strike="noStrike" cap="none" normalizeH="0" baseline="0" dirty="0">
                <a:ln>
                  <a:noFill/>
                </a:ln>
                <a:solidFill>
                  <a:schemeClr val="accent2"/>
                </a:solidFill>
                <a:effectLst/>
                <a:latin typeface="Arial" panose="020B0604020202020204" pitchFamily="34" charset="0"/>
              </a:rPr>
              <a:t>erformance</a:t>
            </a:r>
            <a:endParaRPr kumimoji="0" lang="en-US" altLang="en-US" sz="2000" b="0" i="0" u="none" strike="noStrike" cap="none" normalizeH="0" baseline="0" dirty="0">
              <a:ln>
                <a:noFill/>
              </a:ln>
              <a:solidFill>
                <a:schemeClr val="accent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rPr>
              <a:t>Continuously track system metrics to identify bottlenecks and optimize agent interactions and data flows.​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accent2"/>
                </a:solidFill>
                <a:effectLst/>
                <a:latin typeface="Arial" panose="020B0604020202020204" pitchFamily="34" charset="0"/>
              </a:rPr>
              <a:t>Adopt a modular and </a:t>
            </a:r>
            <a:r>
              <a:rPr lang="en-US" altLang="en-US" b="1" dirty="0">
                <a:solidFill>
                  <a:schemeClr val="accent2"/>
                </a:solidFill>
                <a:latin typeface="Arial" panose="020B0604020202020204" pitchFamily="34" charset="0"/>
              </a:rPr>
              <a:t>m</a:t>
            </a:r>
            <a:r>
              <a:rPr kumimoji="0" lang="en-US" altLang="en-US" sz="2000" b="1" i="0" u="none" strike="noStrike" cap="none" normalizeH="0" baseline="0" dirty="0">
                <a:ln>
                  <a:noFill/>
                </a:ln>
                <a:solidFill>
                  <a:schemeClr val="accent2"/>
                </a:solidFill>
                <a:effectLst/>
                <a:latin typeface="Arial" panose="020B0604020202020204" pitchFamily="34" charset="0"/>
              </a:rPr>
              <a:t>aintainable design</a:t>
            </a:r>
            <a:endParaRPr kumimoji="0" lang="en-US" altLang="en-US" sz="2000" b="0" i="0" u="none" strike="noStrike" cap="none" normalizeH="0" baseline="0" dirty="0">
              <a:ln>
                <a:noFill/>
              </a:ln>
              <a:solidFill>
                <a:schemeClr val="accent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rPr>
              <a:t>Structure the application with modular components and tooling to simplify updates, debugging, and integration of new features.</a:t>
            </a:r>
          </a:p>
          <a:p>
            <a:endParaRPr lang="en-US" dirty="0"/>
          </a:p>
        </p:txBody>
      </p:sp>
      <p:sp>
        <p:nvSpPr>
          <p:cNvPr id="5" name="Footer Placeholder 4">
            <a:extLst>
              <a:ext uri="{FF2B5EF4-FFF2-40B4-BE49-F238E27FC236}">
                <a16:creationId xmlns:a16="http://schemas.microsoft.com/office/drawing/2014/main" id="{9A546EDA-A598-4C18-DDCE-A3F1030C9E2A}"/>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111BC93D-405F-0B5C-240D-4CF6D24D9303}"/>
              </a:ext>
            </a:extLst>
          </p:cNvPr>
          <p:cNvSpPr>
            <a:spLocks noGrp="1"/>
          </p:cNvSpPr>
          <p:nvPr>
            <p:ph type="sldNum" sz="quarter" idx="30"/>
          </p:nvPr>
        </p:nvSpPr>
        <p:spPr/>
        <p:txBody>
          <a:bodyPr/>
          <a:lstStyle/>
          <a:p>
            <a:fld id="{B1356FBF-028C-F74E-A7B4-9B8ED246DD1B}" type="slidenum">
              <a:rPr lang="en-US" smtClean="0"/>
              <a:pPr/>
              <a:t>49</a:t>
            </a:fld>
            <a:endParaRPr lang="en-US"/>
          </a:p>
        </p:txBody>
      </p:sp>
    </p:spTree>
    <p:extLst>
      <p:ext uri="{BB962C8B-B14F-4D97-AF65-F5344CB8AC3E}">
        <p14:creationId xmlns:p14="http://schemas.microsoft.com/office/powerpoint/2010/main" val="412049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38A84-3F46-D42A-7E19-F0F6DF8076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7C69D5-D1B0-66B0-D40A-F5BF0A32ED83}"/>
              </a:ext>
            </a:extLst>
          </p:cNvPr>
          <p:cNvSpPr>
            <a:spLocks noGrp="1"/>
          </p:cNvSpPr>
          <p:nvPr>
            <p:ph type="title"/>
          </p:nvPr>
        </p:nvSpPr>
        <p:spPr/>
        <p:txBody>
          <a:bodyPr>
            <a:normAutofit/>
          </a:bodyPr>
          <a:lstStyle/>
          <a:p>
            <a:r>
              <a:rPr lang="en-US" sz="4000"/>
              <a:t>Introduction</a:t>
            </a:r>
          </a:p>
        </p:txBody>
      </p:sp>
    </p:spTree>
    <p:extLst>
      <p:ext uri="{BB962C8B-B14F-4D97-AF65-F5344CB8AC3E}">
        <p14:creationId xmlns:p14="http://schemas.microsoft.com/office/powerpoint/2010/main" val="405158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238CEBD-0491-D0CE-EF00-BB2FDA6BFB77}"/>
              </a:ext>
            </a:extLst>
          </p:cNvPr>
          <p:cNvSpPr>
            <a:spLocks noGrp="1"/>
          </p:cNvSpPr>
          <p:nvPr>
            <p:ph type="body" sz="quarter" idx="33"/>
          </p:nvPr>
        </p:nvSpPr>
        <p:spPr>
          <a:xfrm>
            <a:off x="6639647" y="2094169"/>
            <a:ext cx="5225781" cy="685329"/>
          </a:xfrm>
        </p:spPr>
        <p:txBody>
          <a:bodyPr/>
          <a:lstStyle/>
          <a:p>
            <a:r>
              <a:rPr lang="en-US" sz="2400">
                <a:latin typeface="+mj-lt"/>
              </a:rPr>
              <a:t>Try Cosmos DB for Free!</a:t>
            </a:r>
          </a:p>
        </p:txBody>
      </p:sp>
      <p:sp>
        <p:nvSpPr>
          <p:cNvPr id="9" name="Text Placeholder 8">
            <a:extLst>
              <a:ext uri="{FF2B5EF4-FFF2-40B4-BE49-F238E27FC236}">
                <a16:creationId xmlns:a16="http://schemas.microsoft.com/office/drawing/2014/main" id="{54E11A8B-BD3D-1A1E-C77F-C9A4ECA8F30B}"/>
              </a:ext>
            </a:extLst>
          </p:cNvPr>
          <p:cNvSpPr>
            <a:spLocks noGrp="1"/>
          </p:cNvSpPr>
          <p:nvPr>
            <p:ph type="body" sz="quarter" idx="34"/>
          </p:nvPr>
        </p:nvSpPr>
        <p:spPr>
          <a:xfrm>
            <a:off x="6639647" y="2448217"/>
            <a:ext cx="5225781" cy="254563"/>
          </a:xfrm>
        </p:spPr>
        <p:txBody>
          <a:bodyPr/>
          <a:lstStyle/>
          <a:p>
            <a:r>
              <a:rPr lang="en-US" sz="1800" b="0">
                <a:solidFill>
                  <a:srgbClr val="00B0F0"/>
                </a:solidFill>
                <a:latin typeface="+mj-lt"/>
              </a:rPr>
              <a:t>a</a:t>
            </a:r>
            <a:r>
              <a:rPr kumimoji="0" lang="en-US" sz="1800" b="0" i="0" strike="noStrike" kern="1200" cap="none" spc="-50" normalizeH="0" baseline="0" noProof="0">
                <a:ln w="3175">
                  <a:noFill/>
                </a:ln>
                <a:solidFill>
                  <a:srgbClr val="00B0F0"/>
                </a:solidFill>
                <a:effectLst/>
                <a:uLnTx/>
                <a:uFillTx/>
                <a:latin typeface="+mj-lt"/>
                <a:ea typeface="+mn-ea"/>
                <a:cs typeface="Segoe UI" pitchFamily="34" charset="0"/>
              </a:rPr>
              <a:t>ka.ms/TryCosmos</a:t>
            </a:r>
            <a:endParaRPr lang="en-US" sz="1800" b="0">
              <a:latin typeface="+mj-lt"/>
            </a:endParaRPr>
          </a:p>
        </p:txBody>
      </p:sp>
      <p:sp>
        <p:nvSpPr>
          <p:cNvPr id="10" name="Footer Placeholder 9">
            <a:extLst>
              <a:ext uri="{FF2B5EF4-FFF2-40B4-BE49-F238E27FC236}">
                <a16:creationId xmlns:a16="http://schemas.microsoft.com/office/drawing/2014/main" id="{51BBE7A0-F6AE-37BF-1283-0C9AAEA33935}"/>
              </a:ext>
            </a:extLst>
          </p:cNvPr>
          <p:cNvSpPr>
            <a:spLocks noGrp="1"/>
          </p:cNvSpPr>
          <p:nvPr>
            <p:ph type="ftr" sz="quarter" idx="25"/>
          </p:nvPr>
        </p:nvSpPr>
        <p:spPr/>
        <p:txBody>
          <a:bodyPr/>
          <a:lstStyle/>
          <a:p>
            <a:r>
              <a:rPr lang="en-US"/>
              <a:t>Microsoft Fabric Community Conference 2025</a:t>
            </a:r>
          </a:p>
        </p:txBody>
      </p:sp>
      <p:sp>
        <p:nvSpPr>
          <p:cNvPr id="11" name="Slide Number Placeholder 10">
            <a:extLst>
              <a:ext uri="{FF2B5EF4-FFF2-40B4-BE49-F238E27FC236}">
                <a16:creationId xmlns:a16="http://schemas.microsoft.com/office/drawing/2014/main" id="{6883B2FF-B94F-7CFD-B2C2-42F779361367}"/>
              </a:ext>
            </a:extLst>
          </p:cNvPr>
          <p:cNvSpPr>
            <a:spLocks noGrp="1"/>
          </p:cNvSpPr>
          <p:nvPr>
            <p:ph type="sldNum" sz="quarter" idx="26"/>
          </p:nvPr>
        </p:nvSpPr>
        <p:spPr/>
        <p:txBody>
          <a:bodyPr/>
          <a:lstStyle/>
          <a:p>
            <a:fld id="{B1356FBF-028C-F74E-A7B4-9B8ED246DD1B}" type="slidenum">
              <a:rPr lang="en-US" smtClean="0"/>
              <a:pPr/>
              <a:t>50</a:t>
            </a:fld>
            <a:endParaRPr lang="en-US"/>
          </a:p>
        </p:txBody>
      </p:sp>
      <p:sp>
        <p:nvSpPr>
          <p:cNvPr id="12" name="Title 11">
            <a:extLst>
              <a:ext uri="{FF2B5EF4-FFF2-40B4-BE49-F238E27FC236}">
                <a16:creationId xmlns:a16="http://schemas.microsoft.com/office/drawing/2014/main" id="{B7A79E03-4802-FF89-57B5-B22D3405EC56}"/>
              </a:ext>
            </a:extLst>
          </p:cNvPr>
          <p:cNvSpPr>
            <a:spLocks noGrp="1"/>
          </p:cNvSpPr>
          <p:nvPr>
            <p:ph type="title"/>
          </p:nvPr>
        </p:nvSpPr>
        <p:spPr/>
        <p:txBody>
          <a:bodyPr>
            <a:normAutofit fontScale="90000"/>
          </a:bodyPr>
          <a:lstStyle/>
          <a:p>
            <a:r>
              <a:rPr lang="en-US" dirty="0">
                <a:solidFill>
                  <a:srgbClr val="000000"/>
                </a:solidFill>
              </a:rPr>
              <a:t>Start building agentic apps with Azure Cosmos DB!</a:t>
            </a:r>
          </a:p>
        </p:txBody>
      </p:sp>
      <p:sp>
        <p:nvSpPr>
          <p:cNvPr id="13" name="Text Placeholder 5">
            <a:extLst>
              <a:ext uri="{FF2B5EF4-FFF2-40B4-BE49-F238E27FC236}">
                <a16:creationId xmlns:a16="http://schemas.microsoft.com/office/drawing/2014/main" id="{E67AF4E1-6D2F-400F-4AFD-E08D24DAA631}"/>
              </a:ext>
            </a:extLst>
          </p:cNvPr>
          <p:cNvSpPr txBox="1">
            <a:spLocks/>
          </p:cNvSpPr>
          <p:nvPr/>
        </p:nvSpPr>
        <p:spPr>
          <a:xfrm>
            <a:off x="6509018" y="3452930"/>
            <a:ext cx="5225781" cy="68532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Tx/>
              <a:buNone/>
              <a:defRPr sz="1400" b="0" i="0" kern="1200">
                <a:solidFill>
                  <a:schemeClr val="tx1"/>
                </a:solidFill>
                <a:latin typeface="Segoe Sans Text Semilight" pitchFamily="2" charset="0"/>
                <a:ea typeface="+mn-ea"/>
                <a:cs typeface="Segoe Sans Text Semi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mj-lt"/>
              </a:rPr>
              <a:t>Azure Cosmos DB Samples Gallery</a:t>
            </a:r>
          </a:p>
        </p:txBody>
      </p:sp>
      <p:sp>
        <p:nvSpPr>
          <p:cNvPr id="14" name="Text Placeholder 6">
            <a:extLst>
              <a:ext uri="{FF2B5EF4-FFF2-40B4-BE49-F238E27FC236}">
                <a16:creationId xmlns:a16="http://schemas.microsoft.com/office/drawing/2014/main" id="{F7A1BFA4-D4F3-9E03-2187-3B44E0C54CE0}"/>
              </a:ext>
            </a:extLst>
          </p:cNvPr>
          <p:cNvSpPr txBox="1">
            <a:spLocks/>
          </p:cNvSpPr>
          <p:nvPr/>
        </p:nvSpPr>
        <p:spPr>
          <a:xfrm>
            <a:off x="6509018" y="3816156"/>
            <a:ext cx="5225781" cy="28043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000" b="1" i="0" kern="1200">
                <a:solidFill>
                  <a:schemeClr val="accent3"/>
                </a:solidFill>
                <a:latin typeface="Segoe Sans Small" pitchFamily="2" charset="0"/>
                <a:ea typeface="+mn-ea"/>
                <a:cs typeface="Segoe Sans Small"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dirty="0">
                <a:solidFill>
                  <a:srgbClr val="00B0F0"/>
                </a:solidFill>
                <a:latin typeface="+mj-lt"/>
              </a:rPr>
              <a:t>aka.ms/</a:t>
            </a:r>
            <a:r>
              <a:rPr lang="en-US" sz="1800" b="0" dirty="0" err="1">
                <a:solidFill>
                  <a:srgbClr val="00B0F0"/>
                </a:solidFill>
                <a:latin typeface="+mj-lt"/>
              </a:rPr>
              <a:t>AzureCosmosDB</a:t>
            </a:r>
            <a:r>
              <a:rPr lang="en-US" sz="1800" b="0" dirty="0">
                <a:solidFill>
                  <a:srgbClr val="00B0F0"/>
                </a:solidFill>
                <a:latin typeface="+mj-lt"/>
              </a:rPr>
              <a:t>/Gallery/AI</a:t>
            </a:r>
            <a:endParaRPr lang="en-US" sz="1800" b="0" spc="-50" dirty="0">
              <a:ln w="3175">
                <a:noFill/>
              </a:ln>
              <a:solidFill>
                <a:srgbClr val="00B0F0"/>
              </a:solidFill>
              <a:latin typeface="+mj-lt"/>
              <a:cs typeface="Segoe UI" pitchFamily="34" charset="0"/>
            </a:endParaRPr>
          </a:p>
        </p:txBody>
      </p:sp>
      <p:sp>
        <p:nvSpPr>
          <p:cNvPr id="17" name="Text Placeholder 5">
            <a:extLst>
              <a:ext uri="{FF2B5EF4-FFF2-40B4-BE49-F238E27FC236}">
                <a16:creationId xmlns:a16="http://schemas.microsoft.com/office/drawing/2014/main" id="{07AEC73A-92DA-ACE6-7F5A-5DB7F110E515}"/>
              </a:ext>
            </a:extLst>
          </p:cNvPr>
          <p:cNvSpPr txBox="1">
            <a:spLocks/>
          </p:cNvSpPr>
          <p:nvPr/>
        </p:nvSpPr>
        <p:spPr>
          <a:xfrm>
            <a:off x="6509017" y="750704"/>
            <a:ext cx="5682982" cy="68532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Tx/>
              <a:buNone/>
              <a:defRPr sz="1400" b="0" i="0" kern="1200">
                <a:solidFill>
                  <a:schemeClr val="tx1"/>
                </a:solidFill>
                <a:latin typeface="Segoe Sans Text Semilight" pitchFamily="2" charset="0"/>
                <a:ea typeface="+mn-ea"/>
                <a:cs typeface="Segoe Sans Text Semi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j-lt"/>
              </a:rPr>
              <a:t>Multi-agent Workshop</a:t>
            </a:r>
            <a:br>
              <a:rPr lang="en-US" sz="2400" dirty="0">
                <a:latin typeface="+mj-lt"/>
              </a:rPr>
            </a:br>
            <a:r>
              <a:rPr lang="en-US" sz="1800" dirty="0">
                <a:solidFill>
                  <a:srgbClr val="00B0F0"/>
                </a:solidFill>
                <a:latin typeface="+mj-lt"/>
                <a:hlinkClick r:id="rId2">
                  <a:extLst>
                    <a:ext uri="{A12FA001-AC4F-418D-AE19-62706E023703}">
                      <ahyp:hlinkClr xmlns:ahyp="http://schemas.microsoft.com/office/drawing/2018/hyperlinkcolor" val="tx"/>
                    </a:ext>
                  </a:extLst>
                </a:hlinkClick>
              </a:rPr>
              <a:t>aka.ms/CosmosDB/BankingAgentWorkshop</a:t>
            </a:r>
            <a:r>
              <a:rPr lang="en-US" sz="1800" dirty="0">
                <a:solidFill>
                  <a:srgbClr val="00B0F0"/>
                </a:solidFill>
                <a:latin typeface="+mj-lt"/>
              </a:rPr>
              <a:t> </a:t>
            </a:r>
            <a:endParaRPr lang="en-US" sz="2400" dirty="0">
              <a:solidFill>
                <a:srgbClr val="00B0F0"/>
              </a:solidFill>
              <a:latin typeface="+mj-lt"/>
            </a:endParaRPr>
          </a:p>
        </p:txBody>
      </p:sp>
      <p:sp>
        <p:nvSpPr>
          <p:cNvPr id="18" name="Text Placeholder 6">
            <a:extLst>
              <a:ext uri="{FF2B5EF4-FFF2-40B4-BE49-F238E27FC236}">
                <a16:creationId xmlns:a16="http://schemas.microsoft.com/office/drawing/2014/main" id="{C99AAE27-520C-3963-5479-C43E6614DA36}"/>
              </a:ext>
            </a:extLst>
          </p:cNvPr>
          <p:cNvSpPr txBox="1">
            <a:spLocks/>
          </p:cNvSpPr>
          <p:nvPr/>
        </p:nvSpPr>
        <p:spPr>
          <a:xfrm>
            <a:off x="6509017" y="5150443"/>
            <a:ext cx="5225781" cy="28043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000" b="1" i="0" kern="1200">
                <a:solidFill>
                  <a:schemeClr val="accent3"/>
                </a:solidFill>
                <a:latin typeface="Segoe Sans Small" pitchFamily="2" charset="0"/>
                <a:ea typeface="+mn-ea"/>
                <a:cs typeface="Segoe Sans Small"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0" spc="-50" dirty="0">
              <a:ln w="3175">
                <a:noFill/>
              </a:ln>
              <a:solidFill>
                <a:srgbClr val="00B0F0"/>
              </a:solidFill>
              <a:latin typeface="+mj-lt"/>
              <a:cs typeface="Segoe UI" pitchFamily="34" charset="0"/>
            </a:endParaRPr>
          </a:p>
        </p:txBody>
      </p:sp>
      <p:sp>
        <p:nvSpPr>
          <p:cNvPr id="15" name="Text Placeholder 5">
            <a:extLst>
              <a:ext uri="{FF2B5EF4-FFF2-40B4-BE49-F238E27FC236}">
                <a16:creationId xmlns:a16="http://schemas.microsoft.com/office/drawing/2014/main" id="{0F215527-F22F-1904-33D7-34A2987FB58B}"/>
              </a:ext>
            </a:extLst>
          </p:cNvPr>
          <p:cNvSpPr txBox="1">
            <a:spLocks/>
          </p:cNvSpPr>
          <p:nvPr/>
        </p:nvSpPr>
        <p:spPr>
          <a:xfrm>
            <a:off x="6509017" y="4745546"/>
            <a:ext cx="5225781" cy="68532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Tx/>
              <a:buNone/>
              <a:defRPr sz="1400" b="0" i="0" kern="1200">
                <a:solidFill>
                  <a:schemeClr val="tx1"/>
                </a:solidFill>
                <a:latin typeface="Segoe Sans Text Semilight" pitchFamily="2" charset="0"/>
                <a:ea typeface="+mn-ea"/>
                <a:cs typeface="Segoe Sans Text Semi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mj-lt"/>
              </a:rPr>
              <a:t>Multi-agent Swarm Demo</a:t>
            </a:r>
            <a:endParaRPr lang="en-US" sz="2400" dirty="0">
              <a:latin typeface="+mj-lt"/>
            </a:endParaRPr>
          </a:p>
        </p:txBody>
      </p:sp>
      <p:sp>
        <p:nvSpPr>
          <p:cNvPr id="16" name="Text Placeholder 6">
            <a:extLst>
              <a:ext uri="{FF2B5EF4-FFF2-40B4-BE49-F238E27FC236}">
                <a16:creationId xmlns:a16="http://schemas.microsoft.com/office/drawing/2014/main" id="{9B5B3ECE-A89C-AEAA-69C1-AB4F0F4116BE}"/>
              </a:ext>
            </a:extLst>
          </p:cNvPr>
          <p:cNvSpPr txBox="1">
            <a:spLocks/>
          </p:cNvSpPr>
          <p:nvPr/>
        </p:nvSpPr>
        <p:spPr>
          <a:xfrm>
            <a:off x="6509017" y="5108772"/>
            <a:ext cx="5225781" cy="28043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000" b="1" i="0" kern="1200">
                <a:solidFill>
                  <a:schemeClr val="accent3"/>
                </a:solidFill>
                <a:latin typeface="Segoe Sans Small" pitchFamily="2" charset="0"/>
                <a:ea typeface="+mn-ea"/>
                <a:cs typeface="Segoe Sans Small"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a:solidFill>
                  <a:srgbClr val="00B0F0"/>
                </a:solidFill>
                <a:latin typeface="+mj-lt"/>
              </a:rPr>
              <a:t>aka.ms/CosmosDB/MultiAgentSwarm</a:t>
            </a:r>
            <a:endParaRPr lang="en-US" sz="1800" b="0" spc="-50" dirty="0">
              <a:ln w="3175">
                <a:noFill/>
              </a:ln>
              <a:solidFill>
                <a:srgbClr val="00B0F0"/>
              </a:solidFill>
              <a:latin typeface="+mj-lt"/>
              <a:cs typeface="Segoe UI" pitchFamily="34" charset="0"/>
            </a:endParaRPr>
          </a:p>
        </p:txBody>
      </p:sp>
    </p:spTree>
    <p:extLst>
      <p:ext uri="{BB962C8B-B14F-4D97-AF65-F5344CB8AC3E}">
        <p14:creationId xmlns:p14="http://schemas.microsoft.com/office/powerpoint/2010/main" val="3481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A8F6AA-0DC2-D4DA-8748-8F78DCE3F16B}"/>
              </a:ext>
            </a:extLst>
          </p:cNvPr>
          <p:cNvSpPr>
            <a:spLocks noGrp="1"/>
          </p:cNvSpPr>
          <p:nvPr>
            <p:ph type="title"/>
          </p:nvPr>
        </p:nvSpPr>
        <p:spPr>
          <a:xfrm>
            <a:off x="110642" y="-843988"/>
            <a:ext cx="4420949" cy="751625"/>
          </a:xfrm>
        </p:spPr>
        <p:txBody>
          <a:bodyPr/>
          <a:lstStyle/>
          <a:p>
            <a:r>
              <a:rPr lang="en-US"/>
              <a:t>DP-700 Offer</a:t>
            </a:r>
          </a:p>
        </p:txBody>
      </p:sp>
      <p:sp>
        <p:nvSpPr>
          <p:cNvPr id="4" name="TextBox 3">
            <a:extLst>
              <a:ext uri="{FF2B5EF4-FFF2-40B4-BE49-F238E27FC236}">
                <a16:creationId xmlns:a16="http://schemas.microsoft.com/office/drawing/2014/main" id="{332B2303-E4C4-631F-940B-376FDCEC420C}"/>
              </a:ext>
            </a:extLst>
          </p:cNvPr>
          <p:cNvSpPr txBox="1"/>
          <p:nvPr/>
        </p:nvSpPr>
        <p:spPr>
          <a:xfrm>
            <a:off x="6552965" y="1183716"/>
            <a:ext cx="5027016"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Segoe Sans Text"/>
              </a:rPr>
              <a:t>Fast-track your career in data and AI</a:t>
            </a:r>
            <a:endParaRPr lang="en-US" sz="2800">
              <a:cs typeface="Segoe Sans Text"/>
            </a:endParaRPr>
          </a:p>
          <a:p>
            <a:endParaRPr lang="en-US" b="1">
              <a:cs typeface="Segoe Sans Text"/>
            </a:endParaRPr>
          </a:p>
          <a:p>
            <a:r>
              <a:rPr lang="en-US" b="1">
                <a:cs typeface="Segoe Sans Text"/>
              </a:rPr>
              <a:t>Become a Microsoft Certified Fabric Data Engineer Associate – take Exam DP-700 </a:t>
            </a:r>
            <a:br>
              <a:rPr lang="en-US" b="1">
                <a:cs typeface="Segoe Sans Text"/>
              </a:rPr>
            </a:br>
            <a:r>
              <a:rPr lang="en-US" b="1">
                <a:cs typeface="Segoe Sans Text"/>
              </a:rPr>
              <a:t>for free!</a:t>
            </a:r>
            <a:endParaRPr lang="en-US">
              <a:cs typeface="Segoe Sans Text"/>
            </a:endParaRPr>
          </a:p>
          <a:p>
            <a:endParaRPr lang="en-US">
              <a:cs typeface="Segoe Sans Text"/>
            </a:endParaRPr>
          </a:p>
          <a:p>
            <a:r>
              <a:rPr lang="en-US">
                <a:cs typeface="Segoe Sans Text"/>
              </a:rPr>
              <a:t>Visit the Fabric Community Lounge to learn more about this </a:t>
            </a:r>
            <a:r>
              <a:rPr lang="en-US" i="1">
                <a:cs typeface="Segoe Sans Text"/>
              </a:rPr>
              <a:t>limited-time offer.</a:t>
            </a:r>
            <a:endParaRPr lang="en-US">
              <a:cs typeface="Segoe Sans Text"/>
            </a:endParaRPr>
          </a:p>
        </p:txBody>
      </p:sp>
      <p:pic>
        <p:nvPicPr>
          <p:cNvPr id="2" name="Picture 1" descr="A qr code on a white background">
            <a:extLst>
              <a:ext uri="{FF2B5EF4-FFF2-40B4-BE49-F238E27FC236}">
                <a16:creationId xmlns:a16="http://schemas.microsoft.com/office/drawing/2014/main" id="{FF40B6C7-AD5D-0B2A-E9C8-DED029062267}"/>
              </a:ext>
            </a:extLst>
          </p:cNvPr>
          <p:cNvPicPr>
            <a:picLocks noChangeAspect="1"/>
          </p:cNvPicPr>
          <p:nvPr/>
        </p:nvPicPr>
        <p:blipFill>
          <a:blip r:embed="rId2"/>
          <a:stretch>
            <a:fillRect/>
          </a:stretch>
        </p:blipFill>
        <p:spPr>
          <a:xfrm>
            <a:off x="6599314" y="4411815"/>
            <a:ext cx="1736785" cy="1686219"/>
          </a:xfrm>
          <a:prstGeom prst="rect">
            <a:avLst/>
          </a:prstGeom>
        </p:spPr>
      </p:pic>
      <p:sp>
        <p:nvSpPr>
          <p:cNvPr id="3" name="TextBox 2">
            <a:extLst>
              <a:ext uri="{FF2B5EF4-FFF2-40B4-BE49-F238E27FC236}">
                <a16:creationId xmlns:a16="http://schemas.microsoft.com/office/drawing/2014/main" id="{791D6B3D-E50D-C475-64A0-F5EA270F6D95}"/>
              </a:ext>
            </a:extLst>
          </p:cNvPr>
          <p:cNvSpPr txBox="1"/>
          <p:nvPr/>
        </p:nvSpPr>
        <p:spPr>
          <a:xfrm>
            <a:off x="8507929" y="50702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aka.ms/</a:t>
            </a:r>
            <a:r>
              <a:rPr lang="en-US" b="1" err="1"/>
              <a:t>fabcon</a:t>
            </a:r>
            <a:r>
              <a:rPr lang="en-US" b="1"/>
              <a:t>/dp700</a:t>
            </a:r>
            <a:endParaRPr lang="en-US"/>
          </a:p>
        </p:txBody>
      </p:sp>
    </p:spTree>
    <p:extLst>
      <p:ext uri="{BB962C8B-B14F-4D97-AF65-F5344CB8AC3E}">
        <p14:creationId xmlns:p14="http://schemas.microsoft.com/office/powerpoint/2010/main" val="35878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65DB-12B6-D8E7-475A-09BDF0BD979E}"/>
              </a:ext>
            </a:extLst>
          </p:cNvPr>
          <p:cNvSpPr>
            <a:spLocks noGrp="1"/>
          </p:cNvSpPr>
          <p:nvPr>
            <p:ph type="title"/>
          </p:nvPr>
        </p:nvSpPr>
        <p:spPr>
          <a:xfrm>
            <a:off x="6828755" y="1560511"/>
            <a:ext cx="4395910" cy="1077218"/>
          </a:xfrm>
        </p:spPr>
        <p:txBody>
          <a:bodyPr/>
          <a:lstStyle/>
          <a:p>
            <a:pPr algn="ctr"/>
            <a:r>
              <a:rPr lang="en-US" sz="3200"/>
              <a:t>Learn more about</a:t>
            </a:r>
            <a:br>
              <a:rPr lang="en-US" sz="3200"/>
            </a:br>
            <a:r>
              <a:rPr lang="en-US" sz="3200"/>
              <a:t>Microsoft Fabric</a:t>
            </a:r>
          </a:p>
        </p:txBody>
      </p:sp>
      <p:sp>
        <p:nvSpPr>
          <p:cNvPr id="4" name="Rectangle 3" descr="QR Code on a white background.">
            <a:extLst>
              <a:ext uri="{FF2B5EF4-FFF2-40B4-BE49-F238E27FC236}">
                <a16:creationId xmlns:a16="http://schemas.microsoft.com/office/drawing/2014/main" id="{05ED4AA5-960B-C358-D22D-99F0967D3AF4}"/>
              </a:ext>
            </a:extLst>
          </p:cNvPr>
          <p:cNvSpPr/>
          <p:nvPr/>
        </p:nvSpPr>
        <p:spPr>
          <a:xfrm>
            <a:off x="7313829" y="2768530"/>
            <a:ext cx="2984361" cy="3054831"/>
          </a:xfrm>
          <a:prstGeom prst="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5" name="Picture 2" descr="Scan me!">
            <a:extLst>
              <a:ext uri="{FF2B5EF4-FFF2-40B4-BE49-F238E27FC236}">
                <a16:creationId xmlns:a16="http://schemas.microsoft.com/office/drawing/2014/main" id="{A7BCD559-B385-D5B1-4337-F1C8FD4064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0666" y="3043520"/>
            <a:ext cx="2512088" cy="25120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B40807C-1035-3774-70CD-9EAC492F4AEA}"/>
              </a:ext>
            </a:extLst>
          </p:cNvPr>
          <p:cNvSpPr txBox="1"/>
          <p:nvPr/>
        </p:nvSpPr>
        <p:spPr>
          <a:xfrm>
            <a:off x="6678659" y="5769496"/>
            <a:ext cx="4696102" cy="646331"/>
          </a:xfrm>
          <a:prstGeom prst="rect">
            <a:avLst/>
          </a:prstGeom>
          <a:noFill/>
        </p:spPr>
        <p:txBody>
          <a:bodyPr wrap="square">
            <a:spAutoFit/>
          </a:bodyPr>
          <a:lstStyle/>
          <a:p>
            <a:pPr marL="0" indent="0" algn="ctr">
              <a:buNone/>
            </a:pPr>
            <a:r>
              <a:rPr lang="en-US"/>
              <a:t>Power your AI transformation with a complete data platform</a:t>
            </a:r>
          </a:p>
        </p:txBody>
      </p:sp>
    </p:spTree>
    <p:extLst>
      <p:ext uri="{BB962C8B-B14F-4D97-AF65-F5344CB8AC3E}">
        <p14:creationId xmlns:p14="http://schemas.microsoft.com/office/powerpoint/2010/main" val="9849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5810D06E-54C6-1F4E-3D68-C437B348756D}"/>
              </a:ext>
            </a:extLst>
          </p:cNvPr>
          <p:cNvSpPr/>
          <p:nvPr/>
        </p:nvSpPr>
        <p:spPr>
          <a:xfrm>
            <a:off x="5948584" y="1140980"/>
            <a:ext cx="862433" cy="862433"/>
          </a:xfrm>
          <a:prstGeom prst="ellipse">
            <a:avLst/>
          </a:prstGeom>
          <a:gradFill flip="none" rotWithShape="1">
            <a:gsLst>
              <a:gs pos="71000">
                <a:srgbClr val="77B89D"/>
              </a:gs>
              <a:gs pos="39000">
                <a:srgbClr val="117865"/>
              </a:gs>
              <a:gs pos="100000">
                <a:schemeClr val="accent1">
                  <a:lumMod val="30000"/>
                  <a:lumOff val="7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1CCDA81F-6052-E84A-E384-D71E70B16A1D}"/>
              </a:ext>
            </a:extLst>
          </p:cNvPr>
          <p:cNvSpPr txBox="1">
            <a:spLocks/>
          </p:cNvSpPr>
          <p:nvPr/>
        </p:nvSpPr>
        <p:spPr>
          <a:xfrm>
            <a:off x="7003187" y="3884973"/>
            <a:ext cx="4261713" cy="852541"/>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solidFill>
                  <a:srgbClr val="117865"/>
                </a:solidFill>
                <a:latin typeface="Segoe UI Semibold" panose="020B0702040204020203" pitchFamily="34" charset="0"/>
                <a:cs typeface="Segoe UI Semibold" panose="020B0702040204020203" pitchFamily="34" charset="0"/>
              </a:rPr>
              <a:t>aka.ms/SuperUsers</a:t>
            </a:r>
          </a:p>
          <a:p>
            <a:pPr marL="0" indent="0">
              <a:spcBef>
                <a:spcPts val="600"/>
              </a:spcBef>
              <a:buNone/>
            </a:pPr>
            <a:r>
              <a:rPr lang="en-US" sz="1800">
                <a:latin typeface="Segoe UI" panose="020B0502040204020203" pitchFamily="34" charset="0"/>
                <a:cs typeface="Segoe UI" panose="020B0502040204020203" pitchFamily="34" charset="0"/>
              </a:rPr>
              <a:t>Spread your Fabric knowledge, insights, and best practices with others</a:t>
            </a:r>
          </a:p>
        </p:txBody>
      </p:sp>
      <p:sp>
        <p:nvSpPr>
          <p:cNvPr id="16" name="Text Placeholder 16">
            <a:extLst>
              <a:ext uri="{FF2B5EF4-FFF2-40B4-BE49-F238E27FC236}">
                <a16:creationId xmlns:a16="http://schemas.microsoft.com/office/drawing/2014/main" id="{FFB01F1E-EBFE-C3D2-E4B0-68D7D939E4D0}"/>
              </a:ext>
            </a:extLst>
          </p:cNvPr>
          <p:cNvSpPr txBox="1">
            <a:spLocks/>
          </p:cNvSpPr>
          <p:nvPr/>
        </p:nvSpPr>
        <p:spPr>
          <a:xfrm>
            <a:off x="7003187" y="5231406"/>
            <a:ext cx="4522063" cy="775597"/>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solidFill>
                  <a:srgbClr val="117865"/>
                </a:solidFill>
                <a:latin typeface="Segoe UI Semibold" panose="020B0702040204020203" pitchFamily="34" charset="0"/>
                <a:cs typeface="Segoe UI Semibold" panose="020B0702040204020203" pitchFamily="34" charset="0"/>
              </a:rPr>
              <a:t>aka.ms/MVP</a:t>
            </a:r>
            <a:br>
              <a:rPr lang="en-US" sz="2000" b="1">
                <a:solidFill>
                  <a:srgbClr val="117865"/>
                </a:solidFill>
                <a:latin typeface="Segoe UI Semibold" panose="020B0702040204020203" pitchFamily="34" charset="0"/>
                <a:cs typeface="Segoe UI Semibold" panose="020B0702040204020203" pitchFamily="34" charset="0"/>
              </a:rPr>
            </a:br>
            <a:r>
              <a:rPr lang="en-US" sz="1800">
                <a:latin typeface="Segoe UI" panose="020B0502040204020203" pitchFamily="34" charset="0"/>
                <a:cs typeface="Segoe UI" panose="020B0502040204020203" pitchFamily="34" charset="0"/>
              </a:rPr>
              <a:t>Technology experts that share their knowledge and passion with the community</a:t>
            </a:r>
          </a:p>
        </p:txBody>
      </p:sp>
      <p:sp>
        <p:nvSpPr>
          <p:cNvPr id="17" name="Text Placeholder 18">
            <a:extLst>
              <a:ext uri="{FF2B5EF4-FFF2-40B4-BE49-F238E27FC236}">
                <a16:creationId xmlns:a16="http://schemas.microsoft.com/office/drawing/2014/main" id="{7D54BD9D-B61D-ABCE-530A-9356DE3762E8}"/>
              </a:ext>
            </a:extLst>
          </p:cNvPr>
          <p:cNvSpPr txBox="1">
            <a:spLocks/>
          </p:cNvSpPr>
          <p:nvPr/>
        </p:nvSpPr>
        <p:spPr>
          <a:xfrm>
            <a:off x="7003188" y="1120398"/>
            <a:ext cx="4439512" cy="9173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solidFill>
                  <a:srgbClr val="117865"/>
                </a:solidFill>
                <a:latin typeface="Segoe UI Semibold" panose="020B0702040204020203" pitchFamily="34" charset="0"/>
                <a:cs typeface="Segoe UI Semibold" panose="020B0702040204020203" pitchFamily="34" charset="0"/>
              </a:rPr>
              <a:t>aka.ms/FabricCommunity</a:t>
            </a:r>
            <a:br>
              <a:rPr lang="en-US" sz="2000" b="1">
                <a:solidFill>
                  <a:srgbClr val="117865"/>
                </a:solidFill>
                <a:latin typeface="Segoe UI Semibold" panose="020B0702040204020203" pitchFamily="34" charset="0"/>
                <a:cs typeface="Segoe UI Semibold" panose="020B0702040204020203" pitchFamily="34" charset="0"/>
              </a:rPr>
            </a:br>
            <a:r>
              <a:rPr lang="en-US" sz="1800">
                <a:latin typeface="Segoe UI" panose="020B0502040204020203" pitchFamily="34" charset="0"/>
                <a:cs typeface="Segoe UI" panose="020B0502040204020203" pitchFamily="34" charset="0"/>
              </a:rPr>
              <a:t>Connect with community members, ask questions, and learn more about Fabric</a:t>
            </a:r>
          </a:p>
          <a:p>
            <a:pPr marL="0" indent="0">
              <a:buNone/>
            </a:pPr>
            <a:endParaRPr lang="en-US" sz="2000" b="1">
              <a:solidFill>
                <a:srgbClr val="117865"/>
              </a:solidFill>
              <a:latin typeface="Segoe UI Semibold" panose="020B0702040204020203" pitchFamily="34" charset="0"/>
              <a:cs typeface="Segoe UI Semibold" panose="020B0702040204020203" pitchFamily="34" charset="0"/>
            </a:endParaRPr>
          </a:p>
          <a:p>
            <a:pPr marL="0" indent="0">
              <a:buNone/>
            </a:pPr>
            <a:endParaRPr lang="en-US" sz="1800">
              <a:latin typeface="Segoe UI" panose="020B0502040204020203" pitchFamily="34" charset="0"/>
              <a:cs typeface="Segoe UI" panose="020B0502040204020203" pitchFamily="34" charset="0"/>
            </a:endParaRPr>
          </a:p>
          <a:p>
            <a:pPr marL="0" indent="0">
              <a:buNone/>
            </a:pPr>
            <a:endParaRPr lang="en-US">
              <a:latin typeface="Segoe UI" panose="020B0502040204020203" pitchFamily="34" charset="0"/>
              <a:cs typeface="Segoe UI" panose="020B0502040204020203" pitchFamily="34" charset="0"/>
            </a:endParaRPr>
          </a:p>
        </p:txBody>
      </p:sp>
      <p:sp>
        <p:nvSpPr>
          <p:cNvPr id="18" name="Text Placeholder 20">
            <a:extLst>
              <a:ext uri="{FF2B5EF4-FFF2-40B4-BE49-F238E27FC236}">
                <a16:creationId xmlns:a16="http://schemas.microsoft.com/office/drawing/2014/main" id="{BDFB957B-90E1-E4D4-1927-F5A502849F0A}"/>
              </a:ext>
            </a:extLst>
          </p:cNvPr>
          <p:cNvSpPr txBox="1">
            <a:spLocks/>
          </p:cNvSpPr>
          <p:nvPr/>
        </p:nvSpPr>
        <p:spPr>
          <a:xfrm>
            <a:off x="7003188" y="2437888"/>
            <a:ext cx="4395062" cy="9173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solidFill>
                  <a:srgbClr val="117865"/>
                </a:solidFill>
                <a:latin typeface="Segoe UI Semibold" panose="020B0702040204020203" pitchFamily="34" charset="0"/>
                <a:cs typeface="Segoe UI Semibold" panose="020B0702040204020203" pitchFamily="34" charset="0"/>
              </a:rPr>
              <a:t>aka.ms/FabricUserGroups</a:t>
            </a:r>
          </a:p>
          <a:p>
            <a:pPr marL="0" indent="0">
              <a:spcBef>
                <a:spcPts val="600"/>
              </a:spcBef>
              <a:buNone/>
            </a:pPr>
            <a:r>
              <a:rPr lang="en-US" sz="1800">
                <a:latin typeface="Segoe UI" panose="020B0502040204020203" pitchFamily="34" charset="0"/>
                <a:cs typeface="Segoe UI" panose="020B0502040204020203" pitchFamily="34" charset="0"/>
              </a:rPr>
              <a:t>Find a user group that matches your interests in your area or online</a:t>
            </a:r>
            <a:endParaRPr lang="en-US">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8374B9AC-9E63-C979-28A7-A6856C7C430C}"/>
              </a:ext>
            </a:extLst>
          </p:cNvPr>
          <p:cNvSpPr txBox="1"/>
          <p:nvPr/>
        </p:nvSpPr>
        <p:spPr>
          <a:xfrm>
            <a:off x="415013" y="1193267"/>
            <a:ext cx="4653150" cy="2554545"/>
          </a:xfrm>
          <a:prstGeom prst="rect">
            <a:avLst/>
          </a:prstGeom>
          <a:noFill/>
        </p:spPr>
        <p:txBody>
          <a:bodyPr wrap="square">
            <a:spAutoFit/>
          </a:bodyPr>
          <a:lstStyle/>
          <a:p>
            <a:r>
              <a:rPr lang="en-US" sz="4000">
                <a:solidFill>
                  <a:srgbClr val="117865"/>
                </a:solidFill>
                <a:latin typeface="Segoe UI Semibold" panose="020B0702040204020203" pitchFamily="34" charset="0"/>
                <a:cs typeface="Segoe UI Semibold" panose="020B0702040204020203" pitchFamily="34" charset="0"/>
              </a:rPr>
              <a:t>Get Involved </a:t>
            </a:r>
          </a:p>
          <a:p>
            <a:r>
              <a:rPr lang="en-US" sz="4000">
                <a:solidFill>
                  <a:srgbClr val="117865"/>
                </a:solidFill>
                <a:latin typeface="Segoe UI Semibold" panose="020B0702040204020203" pitchFamily="34" charset="0"/>
                <a:cs typeface="Segoe UI Semibold" panose="020B0702040204020203" pitchFamily="34" charset="0"/>
              </a:rPr>
              <a:t>in the</a:t>
            </a:r>
            <a:br>
              <a:rPr lang="en-US" sz="4000">
                <a:solidFill>
                  <a:srgbClr val="117865"/>
                </a:solidFill>
                <a:latin typeface="Segoe UI Semibold" panose="020B0702040204020203" pitchFamily="34" charset="0"/>
                <a:cs typeface="Segoe UI Semibold" panose="020B0702040204020203" pitchFamily="34" charset="0"/>
              </a:rPr>
            </a:br>
            <a:r>
              <a:rPr lang="en-US" sz="4000">
                <a:solidFill>
                  <a:srgbClr val="117865"/>
                </a:solidFill>
                <a:latin typeface="Segoe UI Semibold" panose="020B0702040204020203" pitchFamily="34" charset="0"/>
                <a:cs typeface="Segoe UI Semibold" panose="020B0702040204020203" pitchFamily="34" charset="0"/>
              </a:rPr>
              <a:t>Fabric </a:t>
            </a:r>
          </a:p>
          <a:p>
            <a:r>
              <a:rPr lang="en-US" sz="4000">
                <a:solidFill>
                  <a:srgbClr val="117865"/>
                </a:solidFill>
                <a:latin typeface="Segoe UI Semibold" panose="020B0702040204020203" pitchFamily="34" charset="0"/>
                <a:cs typeface="Segoe UI Semibold" panose="020B0702040204020203" pitchFamily="34" charset="0"/>
              </a:rPr>
              <a:t>Community</a:t>
            </a:r>
          </a:p>
        </p:txBody>
      </p:sp>
      <p:sp>
        <p:nvSpPr>
          <p:cNvPr id="24" name="Oval 23">
            <a:extLst>
              <a:ext uri="{FF2B5EF4-FFF2-40B4-BE49-F238E27FC236}">
                <a16:creationId xmlns:a16="http://schemas.microsoft.com/office/drawing/2014/main" id="{2B4C4B47-09F0-DF49-6B3C-C375D1DFFAD8}"/>
              </a:ext>
            </a:extLst>
          </p:cNvPr>
          <p:cNvSpPr/>
          <p:nvPr/>
        </p:nvSpPr>
        <p:spPr>
          <a:xfrm>
            <a:off x="5993675" y="2452836"/>
            <a:ext cx="862433" cy="862433"/>
          </a:xfrm>
          <a:prstGeom prst="ellipse">
            <a:avLst/>
          </a:prstGeom>
          <a:gradFill flip="none" rotWithShape="1">
            <a:gsLst>
              <a:gs pos="71000">
                <a:srgbClr val="77B89D"/>
              </a:gs>
              <a:gs pos="39000">
                <a:srgbClr val="117865"/>
              </a:gs>
              <a:gs pos="100000">
                <a:schemeClr val="accent1">
                  <a:lumMod val="30000"/>
                  <a:lumOff val="7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738849F3-85BF-C534-6C4A-5D2856902A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4287" y="2651540"/>
            <a:ext cx="490241" cy="490241"/>
          </a:xfrm>
          <a:prstGeom prst="rect">
            <a:avLst/>
          </a:prstGeom>
        </p:spPr>
      </p:pic>
      <p:pic>
        <p:nvPicPr>
          <p:cNvPr id="33" name="Picture 32" descr="A blue and white diamond with letters&#10;&#10;Description automatically generated">
            <a:extLst>
              <a:ext uri="{FF2B5EF4-FFF2-40B4-BE49-F238E27FC236}">
                <a16:creationId xmlns:a16="http://schemas.microsoft.com/office/drawing/2014/main" id="{28F771E8-2098-2B94-17B8-D5AB5D430330}"/>
              </a:ext>
            </a:extLst>
          </p:cNvPr>
          <p:cNvPicPr>
            <a:picLocks noChangeAspect="1"/>
          </p:cNvPicPr>
          <p:nvPr/>
        </p:nvPicPr>
        <p:blipFill>
          <a:blip r:embed="rId4"/>
          <a:stretch>
            <a:fillRect/>
          </a:stretch>
        </p:blipFill>
        <p:spPr>
          <a:xfrm>
            <a:off x="6038767" y="5231406"/>
            <a:ext cx="772250" cy="765165"/>
          </a:xfrm>
          <a:prstGeom prst="rect">
            <a:avLst/>
          </a:prstGeom>
        </p:spPr>
      </p:pic>
      <p:pic>
        <p:nvPicPr>
          <p:cNvPr id="35" name="Graphic 34">
            <a:extLst>
              <a:ext uri="{FF2B5EF4-FFF2-40B4-BE49-F238E27FC236}">
                <a16:creationId xmlns:a16="http://schemas.microsoft.com/office/drawing/2014/main" id="{ECAD23DE-BE86-914C-BD9B-8CE868E6FE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3676" y="3747812"/>
            <a:ext cx="862433" cy="877563"/>
          </a:xfrm>
          <a:prstGeom prst="rect">
            <a:avLst/>
          </a:prstGeom>
        </p:spPr>
      </p:pic>
      <p:pic>
        <p:nvPicPr>
          <p:cNvPr id="45" name="Picture 44" descr="A logo on a black background&#10;&#10;Description automatically generated">
            <a:extLst>
              <a:ext uri="{FF2B5EF4-FFF2-40B4-BE49-F238E27FC236}">
                <a16:creationId xmlns:a16="http://schemas.microsoft.com/office/drawing/2014/main" id="{8EC73B9F-2D51-5359-8448-8D47AD525A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152" y="218404"/>
            <a:ext cx="2012448" cy="901994"/>
          </a:xfrm>
          <a:prstGeom prst="rect">
            <a:avLst/>
          </a:prstGeom>
        </p:spPr>
      </p:pic>
      <p:pic>
        <p:nvPicPr>
          <p:cNvPr id="46" name="Graphic 45" descr="Handshake with solid fill">
            <a:extLst>
              <a:ext uri="{FF2B5EF4-FFF2-40B4-BE49-F238E27FC236}">
                <a16:creationId xmlns:a16="http://schemas.microsoft.com/office/drawing/2014/main" id="{8273700E-3A57-E490-579C-3704CDAB369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107723" y="1295400"/>
            <a:ext cx="576805" cy="576805"/>
          </a:xfrm>
          <a:prstGeom prst="rect">
            <a:avLst/>
          </a:prstGeom>
        </p:spPr>
      </p:pic>
    </p:spTree>
    <p:extLst>
      <p:ext uri="{BB962C8B-B14F-4D97-AF65-F5344CB8AC3E}">
        <p14:creationId xmlns:p14="http://schemas.microsoft.com/office/powerpoint/2010/main" val="215952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AC42E-29F3-6CC3-6C3A-CEF09ABC0BEE}"/>
              </a:ext>
            </a:extLst>
          </p:cNvPr>
          <p:cNvSpPr>
            <a:spLocks noGrp="1"/>
          </p:cNvSpPr>
          <p:nvPr>
            <p:ph type="title"/>
          </p:nvPr>
        </p:nvSpPr>
        <p:spPr/>
        <p:txBody>
          <a:bodyPr/>
          <a:lstStyle/>
          <a:p>
            <a:r>
              <a:rPr lang="en-US" dirty="0">
                <a:latin typeface="+mn-lt"/>
              </a:rPr>
              <a:t>What is an AI Agent?</a:t>
            </a:r>
          </a:p>
        </p:txBody>
      </p:sp>
      <p:sp>
        <p:nvSpPr>
          <p:cNvPr id="7" name="TextBox 6">
            <a:extLst>
              <a:ext uri="{FF2B5EF4-FFF2-40B4-BE49-F238E27FC236}">
                <a16:creationId xmlns:a16="http://schemas.microsoft.com/office/drawing/2014/main" id="{1D271689-FDAF-571F-819C-B26F5316824C}"/>
              </a:ext>
            </a:extLst>
          </p:cNvPr>
          <p:cNvSpPr txBox="1"/>
          <p:nvPr/>
        </p:nvSpPr>
        <p:spPr>
          <a:xfrm>
            <a:off x="708212" y="1519083"/>
            <a:ext cx="10990726" cy="4031873"/>
          </a:xfrm>
          <a:prstGeom prst="rect">
            <a:avLst/>
          </a:prstGeom>
          <a:noFill/>
        </p:spPr>
        <p:txBody>
          <a:bodyPr wrap="square">
            <a:spAutoFit/>
          </a:bodyPr>
          <a:lstStyle/>
          <a:p>
            <a:r>
              <a:rPr lang="en-US" sz="3200" b="0">
                <a:solidFill>
                  <a:srgbClr val="000000"/>
                </a:solidFill>
                <a:effectLst/>
                <a:cs typeface="Segoe UI" panose="020B0502040204020203" pitchFamily="34" charset="0"/>
              </a:rPr>
              <a:t>“An </a:t>
            </a:r>
            <a:r>
              <a:rPr lang="en-US" sz="3200" b="1">
                <a:solidFill>
                  <a:srgbClr val="000000"/>
                </a:solidFill>
                <a:effectLst/>
                <a:cs typeface="Segoe UI" panose="020B0502040204020203" pitchFamily="34" charset="0"/>
              </a:rPr>
              <a:t>AI agent</a:t>
            </a:r>
            <a:r>
              <a:rPr lang="en-US" sz="3200" b="0">
                <a:solidFill>
                  <a:srgbClr val="000000"/>
                </a:solidFill>
                <a:effectLst/>
                <a:cs typeface="Segoe UI" panose="020B0502040204020203" pitchFamily="34" charset="0"/>
              </a:rPr>
              <a:t> is a software entity designed to perform tasks autonomously or semi-autonomously by receiving input, processing information, and taking actions to achieve specific goals.” </a:t>
            </a:r>
            <a:r>
              <a:rPr lang="en-US" sz="3200">
                <a:solidFill>
                  <a:srgbClr val="000000"/>
                </a:solidFill>
                <a:effectLst/>
                <a:cs typeface="Segoe UI" panose="020B0502040204020203" pitchFamily="34" charset="0"/>
              </a:rPr>
              <a:t>– Semantic Kernel</a:t>
            </a:r>
          </a:p>
          <a:p>
            <a:pPr marL="285750" indent="-285750">
              <a:buFont typeface="Arial" panose="020B0604020202020204" pitchFamily="34" charset="0"/>
              <a:buChar char="•"/>
            </a:pPr>
            <a:endParaRPr lang="en-US" sz="3200">
              <a:solidFill>
                <a:srgbClr val="000000"/>
              </a:solidFill>
              <a:cs typeface="Segoe UI" panose="020B0502040204020203" pitchFamily="34" charset="0"/>
            </a:endParaRPr>
          </a:p>
          <a:p>
            <a:pPr marL="285750" indent="-285750">
              <a:buFont typeface="Arial" panose="020B0604020202020204" pitchFamily="34" charset="0"/>
              <a:buChar char="•"/>
            </a:pPr>
            <a:endParaRPr lang="en-US" sz="3200" b="0">
              <a:solidFill>
                <a:srgbClr val="000000"/>
              </a:solidFill>
              <a:effectLst/>
              <a:cs typeface="Segoe UI" panose="020B0502040204020203" pitchFamily="34" charset="0"/>
            </a:endParaRPr>
          </a:p>
          <a:p>
            <a:r>
              <a:rPr lang="en-US" sz="3200">
                <a:solidFill>
                  <a:srgbClr val="000000"/>
                </a:solidFill>
                <a:cs typeface="Segoe UI" panose="020B0502040204020203" pitchFamily="34" charset="0"/>
              </a:rPr>
              <a:t>“</a:t>
            </a:r>
            <a:r>
              <a:rPr lang="en-US" sz="3200" b="0">
                <a:solidFill>
                  <a:srgbClr val="000000"/>
                </a:solidFill>
                <a:effectLst/>
                <a:cs typeface="Segoe UI" panose="020B0502040204020203" pitchFamily="34" charset="0"/>
              </a:rPr>
              <a:t>An </a:t>
            </a:r>
            <a:r>
              <a:rPr lang="en-US" sz="3200" b="1">
                <a:solidFill>
                  <a:srgbClr val="000000"/>
                </a:solidFill>
                <a:effectLst/>
                <a:cs typeface="Segoe UI" panose="020B0502040204020203" pitchFamily="34" charset="0"/>
              </a:rPr>
              <a:t>agent</a:t>
            </a:r>
            <a:r>
              <a:rPr lang="en-US" sz="3200" b="0">
                <a:solidFill>
                  <a:srgbClr val="000000"/>
                </a:solidFill>
                <a:effectLst/>
                <a:cs typeface="Segoe UI" panose="020B0502040204020203" pitchFamily="34" charset="0"/>
              </a:rPr>
              <a:t> is a system that uses an LLM to decide the control flow of an application” – </a:t>
            </a:r>
            <a:r>
              <a:rPr lang="en-US" sz="3200" b="0" err="1">
                <a:solidFill>
                  <a:srgbClr val="000000"/>
                </a:solidFill>
                <a:effectLst/>
                <a:cs typeface="Segoe UI" panose="020B0502040204020203" pitchFamily="34" charset="0"/>
              </a:rPr>
              <a:t>LangGraph</a:t>
            </a:r>
            <a:endParaRPr lang="en-US" sz="3200">
              <a:solidFill>
                <a:srgbClr val="000000"/>
              </a:solidFill>
              <a:cs typeface="Segoe UI" panose="020B0502040204020203" pitchFamily="34" charset="0"/>
            </a:endParaRPr>
          </a:p>
        </p:txBody>
      </p:sp>
    </p:spTree>
    <p:extLst>
      <p:ext uri="{BB962C8B-B14F-4D97-AF65-F5344CB8AC3E}">
        <p14:creationId xmlns:p14="http://schemas.microsoft.com/office/powerpoint/2010/main" val="122626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B4DCE-9B29-8F41-CF05-6C4615FD654C}"/>
              </a:ext>
            </a:extLst>
          </p:cNvPr>
          <p:cNvSpPr>
            <a:spLocks noGrp="1"/>
          </p:cNvSpPr>
          <p:nvPr>
            <p:ph type="title"/>
          </p:nvPr>
        </p:nvSpPr>
        <p:spPr/>
        <p:txBody>
          <a:bodyPr/>
          <a:lstStyle/>
          <a:p>
            <a:r>
              <a:rPr lang="en-US" dirty="0"/>
              <a:t>Why multi-agent?</a:t>
            </a:r>
          </a:p>
        </p:txBody>
      </p:sp>
      <p:sp>
        <p:nvSpPr>
          <p:cNvPr id="3" name="Content Placeholder 2">
            <a:extLst>
              <a:ext uri="{FF2B5EF4-FFF2-40B4-BE49-F238E27FC236}">
                <a16:creationId xmlns:a16="http://schemas.microsoft.com/office/drawing/2014/main" id="{27CF10DA-17B3-2A1D-88EF-1B9971416968}"/>
              </a:ext>
            </a:extLst>
          </p:cNvPr>
          <p:cNvSpPr>
            <a:spLocks noGrp="1"/>
          </p:cNvSpPr>
          <p:nvPr>
            <p:ph idx="1"/>
          </p:nvPr>
        </p:nvSpPr>
        <p:spPr/>
        <p:txBody>
          <a:bodyPr>
            <a:normAutofit/>
          </a:bodyPr>
          <a:lstStyle/>
          <a:p>
            <a:pPr marL="0" indent="0">
              <a:buNone/>
            </a:pPr>
            <a:r>
              <a:rPr lang="en-US" sz="2800" dirty="0"/>
              <a:t>Multi-agent applications utilize multiple specialized LLMs working collaboratively to address complex tasks.​</a:t>
            </a:r>
          </a:p>
          <a:p>
            <a:endParaRPr lang="en-US" sz="2800" dirty="0"/>
          </a:p>
          <a:p>
            <a:pPr marL="0" indent="0">
              <a:buNone/>
            </a:pPr>
            <a:r>
              <a:rPr lang="en-US" sz="2800" dirty="0"/>
              <a:t>Specialized agents can handle distinct tasks leading to more deterministic and accurate outcomes compared to a single, generalist LLM. ​</a:t>
            </a:r>
          </a:p>
          <a:p>
            <a:endParaRPr lang="en-US" sz="2800" dirty="0"/>
          </a:p>
          <a:p>
            <a:pPr marL="0" indent="0">
              <a:buNone/>
            </a:pPr>
            <a:r>
              <a:rPr lang="en-US" sz="2800" dirty="0"/>
              <a:t>By assigning specific roles to different LLM agents, such as data retrieval, analysis, tool usage, etc., they can communicate and coordinate to solve problems more effectively and predictably.</a:t>
            </a:r>
          </a:p>
        </p:txBody>
      </p:sp>
      <p:sp>
        <p:nvSpPr>
          <p:cNvPr id="4" name="Footer Placeholder 3">
            <a:extLst>
              <a:ext uri="{FF2B5EF4-FFF2-40B4-BE49-F238E27FC236}">
                <a16:creationId xmlns:a16="http://schemas.microsoft.com/office/drawing/2014/main" id="{1E9883C5-1E68-7603-4018-28F3FFA7EC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0AE2F2-C8C4-5378-2729-76B05959ED8A}"/>
              </a:ext>
            </a:extLst>
          </p:cNvPr>
          <p:cNvSpPr>
            <a:spLocks noGrp="1"/>
          </p:cNvSpPr>
          <p:nvPr>
            <p:ph type="sldNum" sz="quarter" idx="12"/>
          </p:nvPr>
        </p:nvSpPr>
        <p:spPr/>
        <p:txBody>
          <a:bodyPr/>
          <a:lstStyle/>
          <a:p>
            <a:fld id="{D57F1E4F-1CFF-5643-939E-217C01CDF565}" type="slidenum">
              <a:rPr lang="en-US" smtClean="0"/>
              <a:pPr/>
              <a:t>7</a:t>
            </a:fld>
            <a:endParaRPr lang="en-US"/>
          </a:p>
        </p:txBody>
      </p:sp>
    </p:spTree>
    <p:extLst>
      <p:ext uri="{BB962C8B-B14F-4D97-AF65-F5344CB8AC3E}">
        <p14:creationId xmlns:p14="http://schemas.microsoft.com/office/powerpoint/2010/main" val="206529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C2A4F2-F676-6D9A-8328-BD545591C728}"/>
              </a:ext>
            </a:extLst>
          </p:cNvPr>
          <p:cNvSpPr>
            <a:spLocks noGrp="1"/>
          </p:cNvSpPr>
          <p:nvPr>
            <p:ph type="title"/>
          </p:nvPr>
        </p:nvSpPr>
        <p:spPr>
          <a:xfrm>
            <a:off x="575034" y="503396"/>
            <a:ext cx="10826839" cy="724535"/>
          </a:xfrm>
        </p:spPr>
        <p:txBody>
          <a:bodyPr/>
          <a:lstStyle/>
          <a:p>
            <a:r>
              <a:rPr lang="en-US" dirty="0">
                <a:latin typeface="+mn-lt"/>
              </a:rPr>
              <a:t>Atomic unit of GenAI</a:t>
            </a:r>
          </a:p>
        </p:txBody>
      </p:sp>
      <p:cxnSp>
        <p:nvCxnSpPr>
          <p:cNvPr id="12" name="Straight Arrow Connector 11">
            <a:extLst>
              <a:ext uri="{FF2B5EF4-FFF2-40B4-BE49-F238E27FC236}">
                <a16:creationId xmlns:a16="http://schemas.microsoft.com/office/drawing/2014/main" id="{A7103446-E635-A694-5CF7-9AA93A7DC72D}"/>
              </a:ext>
            </a:extLst>
          </p:cNvPr>
          <p:cNvCxnSpPr>
            <a:cxnSpLocks/>
          </p:cNvCxnSpPr>
          <p:nvPr/>
        </p:nvCxnSpPr>
        <p:spPr>
          <a:xfrm>
            <a:off x="2284209" y="4477407"/>
            <a:ext cx="0" cy="3909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AD577CE-AF4C-A032-FAB6-367CDBF70A38}"/>
              </a:ext>
            </a:extLst>
          </p:cNvPr>
          <p:cNvSpPr txBox="1"/>
          <p:nvPr/>
        </p:nvSpPr>
        <p:spPr>
          <a:xfrm>
            <a:off x="3745390" y="1017522"/>
            <a:ext cx="6461515" cy="1532408"/>
          </a:xfrm>
          <a:prstGeom prst="rect">
            <a:avLst/>
          </a:prstGeom>
          <a:solidFill>
            <a:schemeClr val="bg2">
              <a:lumMod val="95000"/>
              <a:alpha val="63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Input to the model. “Prompt engineering” is the primary lever that customers have to achieve their desired outputs. Developers transform input into prompts that the model can use.</a:t>
            </a:r>
          </a:p>
        </p:txBody>
      </p:sp>
      <p:sp>
        <p:nvSpPr>
          <p:cNvPr id="30" name="TextBox 29">
            <a:extLst>
              <a:ext uri="{FF2B5EF4-FFF2-40B4-BE49-F238E27FC236}">
                <a16:creationId xmlns:a16="http://schemas.microsoft.com/office/drawing/2014/main" id="{67D362E5-07C1-A27E-1800-85DB82730B70}"/>
              </a:ext>
            </a:extLst>
          </p:cNvPr>
          <p:cNvSpPr txBox="1"/>
          <p:nvPr/>
        </p:nvSpPr>
        <p:spPr>
          <a:xfrm>
            <a:off x="3745390" y="2944999"/>
            <a:ext cx="6461515" cy="1532408"/>
          </a:xfrm>
          <a:prstGeom prst="rect">
            <a:avLst/>
          </a:prstGeom>
          <a:solidFill>
            <a:schemeClr val="bg2">
              <a:lumMod val="95000"/>
              <a:alpha val="63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The “AI”. Most apps with use off-the-shelf models hosted as an API. Parameters are turned for desired performance characteristics.</a:t>
            </a:r>
          </a:p>
        </p:txBody>
      </p:sp>
      <p:sp>
        <p:nvSpPr>
          <p:cNvPr id="31" name="TextBox 30">
            <a:extLst>
              <a:ext uri="{FF2B5EF4-FFF2-40B4-BE49-F238E27FC236}">
                <a16:creationId xmlns:a16="http://schemas.microsoft.com/office/drawing/2014/main" id="{46F11E7D-3CAD-56C5-7D48-41743E30FD2D}"/>
              </a:ext>
            </a:extLst>
          </p:cNvPr>
          <p:cNvSpPr txBox="1"/>
          <p:nvPr/>
        </p:nvSpPr>
        <p:spPr>
          <a:xfrm>
            <a:off x="3745390" y="4868392"/>
            <a:ext cx="6461515" cy="1532408"/>
          </a:xfrm>
          <a:prstGeom prst="rect">
            <a:avLst/>
          </a:prstGeom>
          <a:solidFill>
            <a:schemeClr val="bg2">
              <a:lumMod val="95000"/>
              <a:alpha val="63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The “</a:t>
            </a:r>
            <a:r>
              <a:rPr lang="en-US" sz="2000" err="1"/>
              <a:t>Gen”erated</a:t>
            </a:r>
            <a:r>
              <a:rPr lang="en-US" sz="2000"/>
              <a:t> output of the model. Typically, we specify the output we want and work backwards to determine the model and prompts we’ll use to achieve it.</a:t>
            </a:r>
          </a:p>
        </p:txBody>
      </p:sp>
      <p:sp>
        <p:nvSpPr>
          <p:cNvPr id="7" name="Rectangle 6">
            <a:extLst>
              <a:ext uri="{FF2B5EF4-FFF2-40B4-BE49-F238E27FC236}">
                <a16:creationId xmlns:a16="http://schemas.microsoft.com/office/drawing/2014/main" id="{40678E5C-24D3-8CA7-AAD4-A6A1E781F24A}"/>
              </a:ext>
            </a:extLst>
          </p:cNvPr>
          <p:cNvSpPr/>
          <p:nvPr/>
        </p:nvSpPr>
        <p:spPr bwMode="auto">
          <a:xfrm>
            <a:off x="972518" y="1021606"/>
            <a:ext cx="2623382" cy="1532408"/>
          </a:xfrm>
          <a:prstGeom prst="rect">
            <a:avLst/>
          </a:prstGeom>
          <a:solidFill>
            <a:schemeClr val="bg2">
              <a:lumMod val="95000"/>
              <a:alpha val="63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2"/>
                </a:solidFill>
                <a:ea typeface="Segoe UI" pitchFamily="34" charset="0"/>
                <a:cs typeface="Segoe UI" pitchFamily="34" charset="0"/>
              </a:rPr>
              <a:t>Prompt</a:t>
            </a:r>
          </a:p>
        </p:txBody>
      </p:sp>
      <p:sp>
        <p:nvSpPr>
          <p:cNvPr id="8" name="Rectangle 7">
            <a:extLst>
              <a:ext uri="{FF2B5EF4-FFF2-40B4-BE49-F238E27FC236}">
                <a16:creationId xmlns:a16="http://schemas.microsoft.com/office/drawing/2014/main" id="{2627A994-58C1-7FA1-B305-3D9F4994461C}"/>
              </a:ext>
            </a:extLst>
          </p:cNvPr>
          <p:cNvSpPr/>
          <p:nvPr/>
        </p:nvSpPr>
        <p:spPr bwMode="auto">
          <a:xfrm>
            <a:off x="972518" y="2944999"/>
            <a:ext cx="2623382" cy="1532408"/>
          </a:xfrm>
          <a:prstGeom prst="rect">
            <a:avLst/>
          </a:prstGeom>
          <a:solidFill>
            <a:schemeClr val="bg2">
              <a:lumMod val="95000"/>
              <a:alpha val="63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2"/>
                </a:solidFill>
                <a:ea typeface="Segoe UI" pitchFamily="34" charset="0"/>
                <a:cs typeface="Segoe UI" pitchFamily="34" charset="0"/>
              </a:rPr>
              <a:t>Model</a:t>
            </a:r>
          </a:p>
        </p:txBody>
      </p:sp>
      <p:cxnSp>
        <p:nvCxnSpPr>
          <p:cNvPr id="10" name="Straight Arrow Connector 9">
            <a:extLst>
              <a:ext uri="{FF2B5EF4-FFF2-40B4-BE49-F238E27FC236}">
                <a16:creationId xmlns:a16="http://schemas.microsoft.com/office/drawing/2014/main" id="{C2D1D198-5A41-3552-9126-E93A3FA327E0}"/>
              </a:ext>
            </a:extLst>
          </p:cNvPr>
          <p:cNvCxnSpPr>
            <a:cxnSpLocks/>
          </p:cNvCxnSpPr>
          <p:nvPr/>
        </p:nvCxnSpPr>
        <p:spPr>
          <a:xfrm>
            <a:off x="2284209" y="2554014"/>
            <a:ext cx="0" cy="3909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60AA187-7C92-4E1B-6F7D-49CF191271D6}"/>
              </a:ext>
            </a:extLst>
          </p:cNvPr>
          <p:cNvSpPr/>
          <p:nvPr/>
        </p:nvSpPr>
        <p:spPr bwMode="auto">
          <a:xfrm>
            <a:off x="972518" y="4868392"/>
            <a:ext cx="2623382" cy="1532408"/>
          </a:xfrm>
          <a:prstGeom prst="rect">
            <a:avLst/>
          </a:prstGeom>
          <a:solidFill>
            <a:schemeClr val="bg2">
              <a:lumMod val="95000"/>
              <a:alpha val="63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2"/>
                </a:solidFill>
                <a:ea typeface="Segoe UI" pitchFamily="34" charset="0"/>
                <a:cs typeface="Segoe UI" pitchFamily="34" charset="0"/>
              </a:rPr>
              <a:t>Output</a:t>
            </a:r>
          </a:p>
        </p:txBody>
      </p:sp>
    </p:spTree>
    <p:extLst>
      <p:ext uri="{BB962C8B-B14F-4D97-AF65-F5344CB8AC3E}">
        <p14:creationId xmlns:p14="http://schemas.microsoft.com/office/powerpoint/2010/main" val="330280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E091E8-B950-7FD5-C0BD-070BA31F9A02}"/>
              </a:ext>
            </a:extLst>
          </p:cNvPr>
          <p:cNvSpPr txBox="1"/>
          <p:nvPr/>
        </p:nvSpPr>
        <p:spPr>
          <a:xfrm>
            <a:off x="3971636" y="3038857"/>
            <a:ext cx="4385378" cy="1532408"/>
          </a:xfrm>
          <a:prstGeom prst="rect">
            <a:avLst/>
          </a:prstGeom>
          <a:solidFill>
            <a:schemeClr val="bg2">
              <a:lumMod val="95000"/>
              <a:alpha val="60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AKA “RAG”. Frequently semantic/vector search, but can be as simple as full-text or queries. Can also be enriched with Graph/etc. patterns.</a:t>
            </a:r>
          </a:p>
        </p:txBody>
      </p:sp>
      <p:sp>
        <p:nvSpPr>
          <p:cNvPr id="8" name="TextBox 7">
            <a:extLst>
              <a:ext uri="{FF2B5EF4-FFF2-40B4-BE49-F238E27FC236}">
                <a16:creationId xmlns:a16="http://schemas.microsoft.com/office/drawing/2014/main" id="{65535CBF-67B3-09FE-4971-63ED04C89C54}"/>
              </a:ext>
            </a:extLst>
          </p:cNvPr>
          <p:cNvSpPr txBox="1"/>
          <p:nvPr/>
        </p:nvSpPr>
        <p:spPr>
          <a:xfrm>
            <a:off x="3971636" y="1235318"/>
            <a:ext cx="4385378" cy="1532408"/>
          </a:xfrm>
          <a:prstGeom prst="rect">
            <a:avLst/>
          </a:prstGeom>
          <a:solidFill>
            <a:schemeClr val="bg2">
              <a:lumMod val="95000"/>
              <a:alpha val="60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Chat history, user data (name, order history, etc.)</a:t>
            </a:r>
          </a:p>
        </p:txBody>
      </p:sp>
      <p:sp>
        <p:nvSpPr>
          <p:cNvPr id="9" name="TextBox 8">
            <a:extLst>
              <a:ext uri="{FF2B5EF4-FFF2-40B4-BE49-F238E27FC236}">
                <a16:creationId xmlns:a16="http://schemas.microsoft.com/office/drawing/2014/main" id="{2271952A-EDF8-4B9F-7485-4494C398F7E2}"/>
              </a:ext>
            </a:extLst>
          </p:cNvPr>
          <p:cNvSpPr txBox="1"/>
          <p:nvPr/>
        </p:nvSpPr>
        <p:spPr>
          <a:xfrm>
            <a:off x="3971636" y="4842396"/>
            <a:ext cx="4385378" cy="1532408"/>
          </a:xfrm>
          <a:prstGeom prst="rect">
            <a:avLst/>
          </a:prstGeom>
          <a:solidFill>
            <a:schemeClr val="bg2">
              <a:lumMod val="95000"/>
              <a:alpha val="60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Context specific. Often involves “inner” </a:t>
            </a:r>
            <a:r>
              <a:rPr lang="en-US" sz="2000" err="1"/>
              <a:t>GenAI</a:t>
            </a:r>
            <a:r>
              <a:rPr lang="en-US" sz="2000"/>
              <a:t> solutions. For example, NL2Query</a:t>
            </a:r>
          </a:p>
        </p:txBody>
      </p:sp>
      <p:sp>
        <p:nvSpPr>
          <p:cNvPr id="2" name="Title 1">
            <a:extLst>
              <a:ext uri="{FF2B5EF4-FFF2-40B4-BE49-F238E27FC236}">
                <a16:creationId xmlns:a16="http://schemas.microsoft.com/office/drawing/2014/main" id="{E2099821-33BA-A9F5-3A92-48FE3296265C}"/>
              </a:ext>
            </a:extLst>
          </p:cNvPr>
          <p:cNvSpPr>
            <a:spLocks noGrp="1"/>
          </p:cNvSpPr>
          <p:nvPr>
            <p:ph type="title"/>
          </p:nvPr>
        </p:nvSpPr>
        <p:spPr/>
        <p:txBody>
          <a:bodyPr/>
          <a:lstStyle/>
          <a:p>
            <a:r>
              <a:rPr lang="en-US" dirty="0"/>
              <a:t>Prompt engineering (simplified)</a:t>
            </a:r>
          </a:p>
        </p:txBody>
      </p:sp>
      <p:sp>
        <p:nvSpPr>
          <p:cNvPr id="3" name="Rectangle 2">
            <a:extLst>
              <a:ext uri="{FF2B5EF4-FFF2-40B4-BE49-F238E27FC236}">
                <a16:creationId xmlns:a16="http://schemas.microsoft.com/office/drawing/2014/main" id="{FDA5FBE5-3299-32E3-AD7E-E0BC478BF710}"/>
              </a:ext>
            </a:extLst>
          </p:cNvPr>
          <p:cNvSpPr/>
          <p:nvPr/>
        </p:nvSpPr>
        <p:spPr bwMode="auto">
          <a:xfrm>
            <a:off x="9091085" y="3038857"/>
            <a:ext cx="2623382" cy="1532408"/>
          </a:xfrm>
          <a:prstGeom prst="rect">
            <a:avLst/>
          </a:prstGeom>
          <a:solidFill>
            <a:schemeClr val="bg2">
              <a:lumMod val="95000"/>
              <a:alpha val="60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Prompt</a:t>
            </a:r>
          </a:p>
        </p:txBody>
      </p:sp>
      <p:sp>
        <p:nvSpPr>
          <p:cNvPr id="4" name="Rectangle 3">
            <a:extLst>
              <a:ext uri="{FF2B5EF4-FFF2-40B4-BE49-F238E27FC236}">
                <a16:creationId xmlns:a16="http://schemas.microsoft.com/office/drawing/2014/main" id="{6C9735A3-DBBE-936D-BF1F-D8B043837B9C}"/>
              </a:ext>
            </a:extLst>
          </p:cNvPr>
          <p:cNvSpPr/>
          <p:nvPr/>
        </p:nvSpPr>
        <p:spPr bwMode="auto">
          <a:xfrm>
            <a:off x="1152089" y="3038857"/>
            <a:ext cx="2623382" cy="1532408"/>
          </a:xfrm>
          <a:prstGeom prst="rect">
            <a:avLst/>
          </a:prstGeom>
          <a:solidFill>
            <a:schemeClr val="bg2">
              <a:lumMod val="95000"/>
              <a:alpha val="60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2"/>
                </a:solidFill>
                <a:ea typeface="Segoe UI" pitchFamily="34" charset="0"/>
                <a:cs typeface="Segoe UI" pitchFamily="34" charset="0"/>
              </a:rPr>
              <a:t>Knowledge</a:t>
            </a:r>
          </a:p>
        </p:txBody>
      </p:sp>
      <p:sp>
        <p:nvSpPr>
          <p:cNvPr id="5" name="Rectangle 4">
            <a:extLst>
              <a:ext uri="{FF2B5EF4-FFF2-40B4-BE49-F238E27FC236}">
                <a16:creationId xmlns:a16="http://schemas.microsoft.com/office/drawing/2014/main" id="{02E9AF61-A03A-2621-DC8A-275214ABB88B}"/>
              </a:ext>
            </a:extLst>
          </p:cNvPr>
          <p:cNvSpPr/>
          <p:nvPr/>
        </p:nvSpPr>
        <p:spPr bwMode="auto">
          <a:xfrm>
            <a:off x="1152090" y="1235318"/>
            <a:ext cx="2623382" cy="1532408"/>
          </a:xfrm>
          <a:prstGeom prst="rect">
            <a:avLst/>
          </a:prstGeom>
          <a:solidFill>
            <a:schemeClr val="bg2">
              <a:lumMod val="95000"/>
              <a:alpha val="60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2"/>
                </a:solidFill>
                <a:ea typeface="Segoe UI" pitchFamily="34" charset="0"/>
                <a:cs typeface="Segoe UI" pitchFamily="34" charset="0"/>
              </a:rPr>
              <a:t>User/App context</a:t>
            </a:r>
          </a:p>
        </p:txBody>
      </p:sp>
      <p:sp>
        <p:nvSpPr>
          <p:cNvPr id="6" name="Rectangle 5">
            <a:extLst>
              <a:ext uri="{FF2B5EF4-FFF2-40B4-BE49-F238E27FC236}">
                <a16:creationId xmlns:a16="http://schemas.microsoft.com/office/drawing/2014/main" id="{06F096BD-4E98-BB36-47A6-824628C0B890}"/>
              </a:ext>
            </a:extLst>
          </p:cNvPr>
          <p:cNvSpPr/>
          <p:nvPr/>
        </p:nvSpPr>
        <p:spPr bwMode="auto">
          <a:xfrm>
            <a:off x="1152091" y="4842396"/>
            <a:ext cx="2623382" cy="1532408"/>
          </a:xfrm>
          <a:prstGeom prst="rect">
            <a:avLst/>
          </a:prstGeom>
          <a:solidFill>
            <a:schemeClr val="bg2">
              <a:lumMod val="95000"/>
              <a:alpha val="60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2"/>
                </a:solidFill>
                <a:ea typeface="Segoe UI" pitchFamily="34" charset="0"/>
                <a:cs typeface="Segoe UI" pitchFamily="34" charset="0"/>
              </a:rPr>
              <a:t>“Skills”</a:t>
            </a:r>
          </a:p>
        </p:txBody>
      </p:sp>
      <p:cxnSp>
        <p:nvCxnSpPr>
          <p:cNvPr id="11" name="Connector: Elbow 10">
            <a:extLst>
              <a:ext uri="{FF2B5EF4-FFF2-40B4-BE49-F238E27FC236}">
                <a16:creationId xmlns:a16="http://schemas.microsoft.com/office/drawing/2014/main" id="{FB72BB87-52F1-81DA-701D-2391EA60168D}"/>
              </a:ext>
            </a:extLst>
          </p:cNvPr>
          <p:cNvCxnSpPr>
            <a:cxnSpLocks/>
          </p:cNvCxnSpPr>
          <p:nvPr/>
        </p:nvCxnSpPr>
        <p:spPr>
          <a:xfrm>
            <a:off x="8357014" y="2001522"/>
            <a:ext cx="734071" cy="180353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BD09561D-3F66-B621-891E-25F10C884A72}"/>
              </a:ext>
            </a:extLst>
          </p:cNvPr>
          <p:cNvCxnSpPr>
            <a:cxnSpLocks/>
          </p:cNvCxnSpPr>
          <p:nvPr/>
        </p:nvCxnSpPr>
        <p:spPr>
          <a:xfrm flipV="1">
            <a:off x="8357014" y="3805061"/>
            <a:ext cx="734071" cy="180353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E916C55-B2A6-7428-ACE3-182856D39B2E}"/>
              </a:ext>
            </a:extLst>
          </p:cNvPr>
          <p:cNvCxnSpPr>
            <a:cxnSpLocks/>
          </p:cNvCxnSpPr>
          <p:nvPr/>
        </p:nvCxnSpPr>
        <p:spPr>
          <a:xfrm>
            <a:off x="8357014" y="3805061"/>
            <a:ext cx="73407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42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bric Community Conference 2025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7BFE831D-CD89-394F-AF13-B9687D23D0F9}"/>
    </a:ext>
  </a:extLst>
</a:theme>
</file>

<file path=ppt/theme/theme2.xml><?xml version="1.0" encoding="utf-8"?>
<a:theme xmlns:a="http://schemas.openxmlformats.org/drawingml/2006/main" name="1_Fabric Community Conference 2025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66E5477D-F690-3940-A746-1669111114B8}"/>
    </a:ext>
  </a:extLst>
</a:theme>
</file>

<file path=ppt/theme/theme3.xml><?xml version="1.0" encoding="utf-8"?>
<a:theme xmlns:a="http://schemas.openxmlformats.org/drawingml/2006/main" name="1_Fabric Community Conference 2025 Light Theme">
  <a:themeElements>
    <a:clrScheme name="Custom 24">
      <a:dk1>
        <a:srgbClr val="091F2C"/>
      </a:dk1>
      <a:lt1>
        <a:srgbClr val="FFF7F3"/>
      </a:lt1>
      <a:dk2>
        <a:srgbClr val="215B61"/>
      </a:dk2>
      <a:lt2>
        <a:srgbClr val="FFFFFF"/>
      </a:lt2>
      <a:accent1>
        <a:srgbClr val="06631D"/>
      </a:accent1>
      <a:accent2>
        <a:srgbClr val="0078D3"/>
      </a:accent2>
      <a:accent3>
        <a:srgbClr val="8661C5"/>
      </a:accent3>
      <a:accent4>
        <a:srgbClr val="C03BC3"/>
      </a:accent4>
      <a:accent5>
        <a:srgbClr val="7F5A19"/>
      </a:accent5>
      <a:accent6>
        <a:srgbClr val="F3364C"/>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3CA17C8B-CED6-BA44-B930-44A1E6A1CFAB}"/>
    </a:ext>
  </a:extLst>
</a:theme>
</file>

<file path=ppt/theme/theme4.xml><?xml version="1.0" encoding="utf-8"?>
<a:theme xmlns:a="http://schemas.openxmlformats.org/drawingml/2006/main" name="2_Fabric Community Conference 2025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7BFE831D-CD89-394F-AF13-B9687D23D0F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EB843F26114347BC378E6A75EECA5C" ma:contentTypeVersion="16" ma:contentTypeDescription="Create a new document." ma:contentTypeScope="" ma:versionID="c398c34e344a92fe283e592bcb41176f">
  <xsd:schema xmlns:xsd="http://www.w3.org/2001/XMLSchema" xmlns:xs="http://www.w3.org/2001/XMLSchema" xmlns:p="http://schemas.microsoft.com/office/2006/metadata/properties" xmlns:ns1="http://schemas.microsoft.com/sharepoint/v3" xmlns:ns2="eba96290-1ad8-47c8-85ee-9596caa02ee2" xmlns:ns3="1d1ea560-f0b2-43ee-a2a9-7e2d278cd6dc" targetNamespace="http://schemas.microsoft.com/office/2006/metadata/properties" ma:root="true" ma:fieldsID="6a08b3e966ce5b862c3d5bed28c256c3" ns1:_="" ns2:_="" ns3:_="">
    <xsd:import namespace="http://schemas.microsoft.com/sharepoint/v3"/>
    <xsd:import namespace="eba96290-1ad8-47c8-85ee-9596caa02ee2"/>
    <xsd:import namespace="1d1ea560-f0b2-43ee-a2a9-7e2d278cd6dc"/>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ba96290-1ad8-47c8-85ee-9596caa02ee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1ea560-f0b2-43ee-a2a9-7e2d278cd6dc"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00780089-0ca7-478f-95a4-191be1893f33}" ma:internalName="TaxCatchAll" ma:showField="CatchAllData" ma:web="1d1ea560-f0b2-43ee-a2a9-7e2d278cd6d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d1ea560-f0b2-43ee-a2a9-7e2d278cd6dc">
      <UserInfo>
        <DisplayName>Jason Himmelstein</DisplayName>
        <AccountId>12</AccountId>
        <AccountType/>
      </UserInfo>
      <UserInfo>
        <DisplayName>Santhosh Kumar Ravindran</DisplayName>
        <AccountId>646</AccountId>
        <AccountType/>
      </UserInfo>
      <UserInfo>
        <DisplayName>Gennady Kostinsky</DisplayName>
        <AccountId>584</AccountId>
        <AccountType/>
      </UserInfo>
      <UserInfo>
        <DisplayName>Alex van Grootel</DisplayName>
        <AccountId>650</AccountId>
        <AccountType/>
      </UserInfo>
      <UserInfo>
        <DisplayName>Taylor Hartley-Logan</DisplayName>
        <AccountId>11</AccountId>
        <AccountType/>
      </UserInfo>
      <UserInfo>
        <DisplayName>Alex Posar</DisplayName>
        <AccountId>576</AccountId>
        <AccountType/>
      </UserInfo>
      <UserInfo>
        <DisplayName>Benni De Jagere</DisplayName>
        <AccountId>91</AccountId>
        <AccountType/>
      </UserInfo>
      <UserInfo>
        <DisplayName>Sai Kondapalli</DisplayName>
        <AccountId>797</AccountId>
        <AccountType/>
      </UserInfo>
      <UserInfo>
        <DisplayName>Misha Desai</DisplayName>
        <AccountId>660</AccountId>
        <AccountType/>
      </UserInfo>
      <UserInfo>
        <DisplayName>Piero Morano</DisplayName>
        <AccountId>428</AccountId>
        <AccountType/>
      </UserInfo>
      <UserInfo>
        <DisplayName>Jenny Jiang</DisplayName>
        <AccountId>619</AccountId>
        <AccountType/>
      </UserInfo>
      <UserInfo>
        <DisplayName>Justyna Lucznik</DisplayName>
        <AccountId>42</AccountId>
        <AccountType/>
      </UserInfo>
      <UserInfo>
        <DisplayName>Adam Saxton</DisplayName>
        <AccountId>126</AccountId>
        <AccountType/>
      </UserInfo>
      <UserInfo>
        <DisplayName>Sandeep Nair</DisplayName>
        <AccountId>603</AccountId>
        <AccountType/>
      </UserInfo>
      <UserInfo>
        <DisplayName>Alon Baram</DisplayName>
        <AccountId>437</AccountId>
        <AccountType/>
      </UserInfo>
      <UserInfo>
        <DisplayName>Yaron Canari</DisplayName>
        <AccountId>55</AccountId>
        <AccountType/>
      </UserInfo>
      <UserInfo>
        <DisplayName>Raj Rikhy</DisplayName>
        <AccountId>658</AccountId>
        <AccountType/>
      </UserInfo>
      <UserInfo>
        <DisplayName>Buck Woody</DisplayName>
        <AccountId>577</AccountId>
        <AccountType/>
      </UserInfo>
      <UserInfo>
        <DisplayName>Carol Smith</DisplayName>
        <AccountId>585</AccountId>
        <AccountType/>
      </UserInfo>
      <UserInfo>
        <DisplayName>Will Thompson</DisplayName>
        <AccountId>58</AccountId>
        <AccountType/>
      </UserInfo>
      <UserInfo>
        <DisplayName>Christian Wade</DisplayName>
        <AccountId>40</AccountId>
        <AccountType/>
      </UserInfo>
      <UserInfo>
        <DisplayName>Alison Walters (LITTLE ENGINE INC)</DisplayName>
        <AccountId>97</AccountId>
        <AccountType/>
      </UserInfo>
      <UserInfo>
        <DisplayName>Kayla Gill (LITTLE ENGINE INC)</DisplayName>
        <AccountId>89</AccountId>
        <AccountType/>
      </UserInfo>
      <UserInfo>
        <DisplayName>Rie Merritt</DisplayName>
        <AccountId>100</AccountId>
        <AccountType/>
      </UserInfo>
      <UserInfo>
        <DisplayName>Malena Lopez-Sotelo</DisplayName>
        <AccountId>118</AccountId>
        <AccountType/>
      </UserInfo>
      <UserInfo>
        <DisplayName>Priya Sathy</DisplayName>
        <AccountId>46</AccountId>
        <AccountType/>
      </UserInfo>
      <UserInfo>
        <DisplayName>Jeeva Akr</DisplayName>
        <AccountId>110</AccountId>
        <AccountType/>
      </UserInfo>
      <UserInfo>
        <DisplayName>Wee Hyong Tok</DisplayName>
        <AccountId>201</AccountId>
        <AccountType/>
      </UserInfo>
      <UserInfo>
        <DisplayName>Tessa Kloster (PALMER)</DisplayName>
        <AccountId>48</AccountId>
        <AccountType/>
      </UserInfo>
      <UserInfo>
        <DisplayName>Eun Hee Kim (SHE/HER)</DisplayName>
        <AccountId>209</AccountId>
        <AccountType/>
      </UserInfo>
      <UserInfo>
        <DisplayName>Shannon Lindsay (SHE/HER)</DisplayName>
        <AccountId>102</AccountId>
        <AccountType/>
      </UserInfo>
      <UserInfo>
        <DisplayName>Paula Bach (SHE/HER)</DisplayName>
        <AccountId>573</AccountId>
        <AccountType/>
      </UserInfo>
      <UserInfo>
        <DisplayName>Ravs Kaur</DisplayName>
        <AccountId>43</AccountId>
        <AccountType/>
      </UserInfo>
      <UserInfo>
        <DisplayName>Sharon Berg</DisplayName>
        <AccountId>14</AccountId>
        <AccountType/>
      </UserInfo>
      <UserInfo>
        <DisplayName>Bob Ward</DisplayName>
        <AccountId>202</AccountId>
        <AccountType/>
      </UserInfo>
      <UserInfo>
        <DisplayName>Anita Ambalavanan</DisplayName>
        <AccountId>578</AccountId>
        <AccountType/>
      </UserInfo>
      <UserInfo>
        <DisplayName>Milinda Vitharana</DisplayName>
        <AccountId>579</AccountId>
        <AccountType/>
      </UserInfo>
      <UserInfo>
        <DisplayName>Srikumar Nair</DisplayName>
        <AccountId>580</AccountId>
        <AccountType/>
      </UserInfo>
      <UserInfo>
        <DisplayName>Rohan Kumar</DisplayName>
        <AccountId>581</AccountId>
        <AccountType/>
      </UserInfo>
      <UserInfo>
        <DisplayName>Jen Burgy</DisplayName>
        <AccountId>582</AccountId>
        <AccountType/>
      </UserInfo>
      <UserInfo>
        <DisplayName>Peter Yi</DisplayName>
        <AccountId>583</AccountId>
        <AccountType/>
      </UserInfo>
      <UserInfo>
        <DisplayName>Yitzhak Kesselman</DisplayName>
        <AccountId>143</AccountId>
        <AccountType/>
      </UserInfo>
      <UserInfo>
        <DisplayName>Heather Slife</DisplayName>
        <AccountId>298</AccountId>
        <AccountType/>
      </UserInfo>
      <UserInfo>
        <DisplayName>Tracie Sunday</DisplayName>
        <AccountId>586</AccountId>
        <AccountType/>
      </UserInfo>
      <UserInfo>
        <DisplayName>Itay Himelfarb</DisplayName>
        <AccountId>587</AccountId>
        <AccountType/>
      </UserInfo>
      <UserInfo>
        <DisplayName>Kanchan Bharati</DisplayName>
        <AccountId>588</AccountId>
        <AccountType/>
      </UserInfo>
      <UserInfo>
        <DisplayName>Sunil Agarwal</DisplayName>
        <AccountId>589</AccountId>
        <AccountType/>
      </UserInfo>
      <UserInfo>
        <DisplayName>Nathan Helgren</DisplayName>
        <AccountId>590</AccountId>
        <AccountType/>
      </UserInfo>
      <UserInfo>
        <DisplayName>Karan Shah</DisplayName>
        <AccountId>608</AccountId>
        <AccountType/>
      </UserInfo>
      <UserInfo>
        <DisplayName>Ofer Ashkenazi</DisplayName>
        <AccountId>591</AccountId>
        <AccountType/>
      </UserInfo>
      <UserInfo>
        <DisplayName>Arshad Ali</DisplayName>
        <AccountId>661</AccountId>
        <AccountType/>
      </UserInfo>
      <UserInfo>
        <DisplayName>Ted Vilutis</DisplayName>
        <AccountId>642</AccountId>
        <AccountType/>
      </UserInfo>
      <UserInfo>
        <DisplayName>Karthik Ravindran</DisplayName>
        <AccountId>523</AccountId>
        <AccountType/>
      </UserInfo>
      <UserInfo>
        <DisplayName>Jene Zhang</DisplayName>
        <AccountId>639</AccountId>
        <AccountType/>
      </UserInfo>
      <UserInfo>
        <DisplayName>Guy Haycock (HE / HIM)</DisplayName>
        <AccountId>640</AccountId>
        <AccountType/>
      </UserInfo>
      <UserInfo>
        <DisplayName>Eren Orbey</DisplayName>
        <AccountId>643</AccountId>
        <AccountType/>
      </UserInfo>
      <UserInfo>
        <DisplayName>Avinanda Chattapadday</DisplayName>
        <AccountId>644</AccountId>
        <AccountType/>
      </UserInfo>
      <UserInfo>
        <DisplayName>Daniel Coelho</DisplayName>
        <AccountId>561</AccountId>
        <AccountType/>
      </UserInfo>
      <UserInfo>
        <DisplayName>Holly Kelly</DisplayName>
        <AccountId>673</AccountId>
        <AccountType/>
      </UserInfo>
      <UserInfo>
        <DisplayName>Qixiao Wang</DisplayName>
        <AccountId>648</AccountId>
        <AccountType/>
      </UserInfo>
      <UserInfo>
        <DisplayName>Estera Kot</DisplayName>
        <AccountId>651</AccountId>
        <AccountType/>
      </UserInfo>
      <UserInfo>
        <DisplayName>Amir Jafari</DisplayName>
        <AccountId>652</AccountId>
        <AccountType/>
      </UserInfo>
      <UserInfo>
        <DisplayName>Chris Finlan</DisplayName>
        <AccountId>424</AccountId>
        <AccountType/>
      </UserInfo>
      <UserInfo>
        <DisplayName>Nellie Gustafsson</DisplayName>
        <AccountId>313</AccountId>
        <AccountType/>
      </UserInfo>
      <UserInfo>
        <DisplayName>Jill Logan</DisplayName>
        <AccountId>427</AccountId>
        <AccountType/>
      </UserInfo>
      <UserInfo>
        <DisplayName>Narmeen Samad</DisplayName>
        <AccountId>674</AccountId>
        <AccountType/>
      </UserInfo>
      <UserInfo>
        <DisplayName>Shuaijun Ye</DisplayName>
        <AccountId>664</AccountId>
        <AccountType/>
      </UserInfo>
      <UserInfo>
        <DisplayName>Ruixin Xu</DisplayName>
        <AccountId>612</AccountId>
        <AccountType/>
      </UserInfo>
      <UserInfo>
        <DisplayName>Nimrod Shalit</DisplayName>
        <AccountId>276</AccountId>
        <AccountType/>
      </UserInfo>
      <UserInfo>
        <DisplayName>Noam Raveh</DisplayName>
        <AccountId>438</AccountId>
        <AccountType/>
      </UserInfo>
      <UserInfo>
        <DisplayName>Yifat Sagiv</DisplayName>
        <AccountId>592</AccountId>
        <AccountType/>
      </UserInfo>
      <UserInfo>
        <DisplayName>Mahir Diab</DisplayName>
        <AccountId>565</AccountId>
        <AccountType/>
      </UserInfo>
      <UserInfo>
        <DisplayName>Aviv Levy</DisplayName>
        <AccountId>563</AccountId>
        <AccountType/>
      </UserInfo>
      <UserInfo>
        <DisplayName>Adi Regev</DisplayName>
        <AccountId>41</AccountId>
        <AccountType/>
      </UserInfo>
      <UserInfo>
        <DisplayName>Ron Gilad</DisplayName>
        <AccountId>593</AccountId>
        <AccountType/>
      </UserInfo>
      <UserInfo>
        <DisplayName>Elizabeth Oldag</DisplayName>
        <AccountId>594</AccountId>
        <AccountType/>
      </UserInfo>
      <UserInfo>
        <DisplayName>Naama Tsafrir</DisplayName>
        <AccountId>266</AccountId>
        <AccountType/>
      </UserInfo>
      <UserInfo>
        <DisplayName>Josh Caplan</DisplayName>
        <AccountId>262</AccountId>
        <AccountType/>
      </UserInfo>
      <UserInfo>
        <DisplayName>Assaf Shemesh</DisplayName>
        <AccountId>595</AccountId>
        <AccountType/>
      </UserInfo>
      <UserInfo>
        <DisplayName>Monica Boris</DisplayName>
        <AccountId>347</AccountId>
        <AccountType/>
      </UserInfo>
      <UserInfo>
        <DisplayName>Dipti Borkar</DisplayName>
        <AccountId>138</AccountId>
        <AccountType/>
      </UserInfo>
      <UserInfo>
        <DisplayName>James Oleinik</DisplayName>
        <AccountId>596</AccountId>
        <AccountType/>
      </UserInfo>
      <UserInfo>
        <DisplayName>Nishan DeSilva</DisplayName>
        <AccountId>597</AccountId>
        <AccountType/>
      </UserInfo>
      <UserInfo>
        <DisplayName>Rudra Mitra</DisplayName>
        <AccountId>598</AccountId>
        <AccountType/>
      </UserInfo>
      <UserInfo>
        <DisplayName>Sophia Lockerby</DisplayName>
        <AccountId>599</AccountId>
        <AccountType/>
      </UserInfo>
      <UserInfo>
        <DisplayName>Stefanie Bier</DisplayName>
        <AccountId>600</AccountId>
        <AccountType/>
      </UserInfo>
      <UserInfo>
        <DisplayName>Effie Kilmer</DisplayName>
        <AccountId>601</AccountId>
        <AccountType/>
      </UserInfo>
      <UserInfo>
        <DisplayName>Keith Homiski</DisplayName>
        <AccountId>602</AccountId>
        <AccountType/>
      </UserInfo>
      <UserInfo>
        <DisplayName>Saranya Sriram</DisplayName>
        <AccountId>348</AccountId>
        <AccountType/>
      </UserInfo>
      <UserInfo>
        <DisplayName>Wilson Lee (DATA)</DisplayName>
        <AccountId>609</AccountId>
        <AccountType/>
      </UserInfo>
      <UserInfo>
        <DisplayName>Rishi Girish</DisplayName>
        <AccountId>606</AccountId>
        <AccountType/>
      </UserInfo>
      <UserInfo>
        <DisplayName>Josué Espinoza</DisplayName>
        <AccountId>604</AccountId>
        <AccountType/>
      </UserInfo>
      <UserInfo>
        <DisplayName>Sankari Seetharaman</DisplayName>
        <AccountId>605</AccountId>
        <AccountType/>
      </UserInfo>
      <UserInfo>
        <DisplayName>Philip Li</DisplayName>
        <AccountId>607</AccountId>
        <AccountType/>
      </UserInfo>
      <UserInfo>
        <DisplayName>James Hutton</DisplayName>
        <AccountId>610</AccountId>
        <AccountType/>
      </UserInfo>
      <UserInfo>
        <DisplayName>Maya Shenhav</DisplayName>
        <AccountId>47</AccountId>
        <AccountType/>
      </UserInfo>
      <UserInfo>
        <DisplayName>Penny Zhou</DisplayName>
        <AccountId>85</AccountId>
        <AccountType/>
      </UserInfo>
      <UserInfo>
        <DisplayName>Markus Cozowicz</DisplayName>
        <AccountId>611</AccountId>
        <AccountType/>
      </UserInfo>
      <UserInfo>
        <DisplayName>Aitor Murguzur</DisplayName>
        <AccountId>613</AccountId>
        <AccountType/>
      </UserInfo>
      <UserInfo>
        <DisplayName>Emily Chen</DisplayName>
        <AccountId>614</AccountId>
        <AccountType/>
      </UserInfo>
      <UserInfo>
        <DisplayName>Michael Kovalsky</DisplayName>
        <AccountId>615</AccountId>
        <AccountType/>
      </UserInfo>
      <UserInfo>
        <DisplayName>Kim Manis</DisplayName>
        <AccountId>15</AccountId>
        <AccountType/>
      </UserInfo>
      <UserInfo>
        <DisplayName>Silvano Coriani</DisplayName>
        <AccountId>945</AccountId>
        <AccountType/>
      </UserInfo>
      <UserInfo>
        <DisplayName>Pazit Ajzensztejn</DisplayName>
        <AccountId>253</AccountId>
        <AccountType/>
      </UserInfo>
    </SharedWithUsers>
    <lcf76f155ced4ddcb4097134ff3c332f xmlns="eba96290-1ad8-47c8-85ee-9596caa02ee2">
      <Terms xmlns="http://schemas.microsoft.com/office/infopath/2007/PartnerControls"/>
    </lcf76f155ced4ddcb4097134ff3c332f>
    <TaxCatchAll xmlns="1d1ea560-f0b2-43ee-a2a9-7e2d278cd6dc" xsi:nil="true"/>
    <MediaLengthInSeconds xmlns="eba96290-1ad8-47c8-85ee-9596caa02ee2" xsi:nil="true"/>
  </documentManagement>
</p:properties>
</file>

<file path=customXml/itemProps1.xml><?xml version="1.0" encoding="utf-8"?>
<ds:datastoreItem xmlns:ds="http://schemas.openxmlformats.org/officeDocument/2006/customXml" ds:itemID="{38769998-E874-4B5A-9164-12CB1EB05C88}">
  <ds:schemaRefs>
    <ds:schemaRef ds:uri="http://schemas.microsoft.com/sharepoint/v3/contenttype/forms"/>
  </ds:schemaRefs>
</ds:datastoreItem>
</file>

<file path=customXml/itemProps2.xml><?xml version="1.0" encoding="utf-8"?>
<ds:datastoreItem xmlns:ds="http://schemas.openxmlformats.org/officeDocument/2006/customXml" ds:itemID="{8F8EA570-8F32-426E-AEF9-0B074C5F68E8}">
  <ds:schemaRefs>
    <ds:schemaRef ds:uri="1d1ea560-f0b2-43ee-a2a9-7e2d278cd6dc"/>
    <ds:schemaRef ds:uri="eba96290-1ad8-47c8-85ee-9596caa02e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52B7CC3-D852-4B37-A0AB-7C4D181F6D9C}">
  <ds:schemaRefs>
    <ds:schemaRef ds:uri="1d1ea560-f0b2-43ee-a2a9-7e2d278cd6dc"/>
    <ds:schemaRef ds:uri="eba96290-1ad8-47c8-85ee-9596caa02ee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5151</Words>
  <Application>Microsoft Office PowerPoint</Application>
  <PresentationFormat>Widescreen</PresentationFormat>
  <Paragraphs>730</Paragraphs>
  <Slides>53</Slides>
  <Notes>11</Notes>
  <HiddenSlides>0</HiddenSlides>
  <MMClips>0</MMClips>
  <ScaleCrop>false</ScaleCrop>
  <HeadingPairs>
    <vt:vector size="4" baseType="variant">
      <vt:variant>
        <vt:lpstr>Theme</vt:lpstr>
      </vt:variant>
      <vt:variant>
        <vt:i4>4</vt:i4>
      </vt:variant>
      <vt:variant>
        <vt:lpstr>Slide Titles</vt:lpstr>
      </vt:variant>
      <vt:variant>
        <vt:i4>53</vt:i4>
      </vt:variant>
    </vt:vector>
  </HeadingPairs>
  <TitlesOfParts>
    <vt:vector size="57" baseType="lpstr">
      <vt:lpstr>Fabric Community Conference 2025 Dark Theme</vt:lpstr>
      <vt:lpstr>1_Fabric Community Conference 2025 Dark Theme</vt:lpstr>
      <vt:lpstr>1_Fabric Community Conference 2025 Light Theme</vt:lpstr>
      <vt:lpstr>2_Fabric Community Conference 2025 Dark Theme</vt:lpstr>
      <vt:lpstr>Microsoft Fabric Community Conference</vt:lpstr>
      <vt:lpstr>Build Multi-Agent Applications in C# or Python Using Azure Cosmos DB</vt:lpstr>
      <vt:lpstr>PowerPoint Presentation</vt:lpstr>
      <vt:lpstr>Getting started</vt:lpstr>
      <vt:lpstr>Introduction</vt:lpstr>
      <vt:lpstr>What is an AI Agent?</vt:lpstr>
      <vt:lpstr>Why multi-agent?</vt:lpstr>
      <vt:lpstr>Atomic unit of GenAI</vt:lpstr>
      <vt:lpstr>Prompt engineering (simplified)</vt:lpstr>
      <vt:lpstr>Common features of AI Agents</vt:lpstr>
      <vt:lpstr>AI Agents are a lot like “intelligent” functions</vt:lpstr>
      <vt:lpstr>GenAI + Data Use Cases with Azure Cosmos DB</vt:lpstr>
      <vt:lpstr>PowerPoint Presentation</vt:lpstr>
      <vt:lpstr>Announcement slide (dark) with color wipe</vt:lpstr>
      <vt:lpstr>PowerPoint Presentation</vt:lpstr>
      <vt:lpstr>Goals</vt:lpstr>
      <vt:lpstr>Module 01 Creating your first agent</vt:lpstr>
      <vt:lpstr>Module 01 Goals</vt:lpstr>
      <vt:lpstr>Introduction to LangGraph</vt:lpstr>
      <vt:lpstr>LangGraph - Graphs</vt:lpstr>
      <vt:lpstr>Introduction to Semantic Kernel</vt:lpstr>
      <vt:lpstr>Semantic Kernel - Understanding the Kernel</vt:lpstr>
      <vt:lpstr>Two popular agentic architectures</vt:lpstr>
      <vt:lpstr>This workshop</vt:lpstr>
      <vt:lpstr>PowerPoint Presentation</vt:lpstr>
      <vt:lpstr>Module 02 Goals</vt:lpstr>
      <vt:lpstr>State &amp; Memory</vt:lpstr>
      <vt:lpstr>LangGraph – Persistence Glossary</vt:lpstr>
      <vt:lpstr>LangGraph - Checkpointers</vt:lpstr>
      <vt:lpstr>Semantic Kernel – Memory &amp; Storage</vt:lpstr>
      <vt:lpstr>Module 03 Agent specialization</vt:lpstr>
      <vt:lpstr>Module 03 Goals</vt:lpstr>
      <vt:lpstr>LangGraph - Tools</vt:lpstr>
      <vt:lpstr>Semantic Kernel – Function Calling</vt:lpstr>
      <vt:lpstr>Knowledge retrieval using Semantic Search in Azure Cosmos DB </vt:lpstr>
      <vt:lpstr>Microsoft DiskANN in Azure Cosmos DB</vt:lpstr>
      <vt:lpstr>Vector Search in Azure Cosmos DB</vt:lpstr>
      <vt:lpstr>Full Text Search in Azure Cosmos DB</vt:lpstr>
      <vt:lpstr>Hybrid Search for improved search relevancy</vt:lpstr>
      <vt:lpstr>PowerPoint Presentation</vt:lpstr>
      <vt:lpstr>Module 04 Goals</vt:lpstr>
      <vt:lpstr>Prompts – Instructions for your agents</vt:lpstr>
      <vt:lpstr>Routing</vt:lpstr>
      <vt:lpstr>Testing in Multi Agent Applications</vt:lpstr>
      <vt:lpstr>Monitoring in Multi Agent Applications</vt:lpstr>
      <vt:lpstr>Responsible AI Evaluation &amp; Testing</vt:lpstr>
      <vt:lpstr>Module 05 Lessons learned, Q&amp;A</vt:lpstr>
      <vt:lpstr>Tips &amp; Lessons learned</vt:lpstr>
      <vt:lpstr>Tips &amp; Lessons learned (continued)</vt:lpstr>
      <vt:lpstr>Start building agentic apps with Azure Cosmos DB!</vt:lpstr>
      <vt:lpstr>DP-700 Offer</vt:lpstr>
      <vt:lpstr>Learn more about Microsoft Fabric</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Josh Keckley</dc:creator>
  <cp:keywords/>
  <dc:description/>
  <cp:lastModifiedBy>James Codella</cp:lastModifiedBy>
  <cp:revision>2</cp:revision>
  <dcterms:created xsi:type="dcterms:W3CDTF">2025-02-07T19:55:23Z</dcterms:created>
  <dcterms:modified xsi:type="dcterms:W3CDTF">2025-04-03T13:40:07Z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Order">
    <vt:lpwstr>198900.000000000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xd_Signature">
    <vt:lpwstr/>
  </property>
  <property fmtid="{D5CDD505-2E9C-101B-9397-08002B2CF9AE}" pid="9" name="TriggerFlowInfo">
    <vt:lpwstr/>
  </property>
  <property fmtid="{D5CDD505-2E9C-101B-9397-08002B2CF9AE}" pid="10" name="ContentTypeId">
    <vt:lpwstr>0x01010400D6C630B219561145AE69A9D997B3A8B9</vt:lpwstr>
  </property>
</Properties>
</file>